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84"/>
  </p:notesMasterIdLst>
  <p:handoutMasterIdLst>
    <p:handoutMasterId r:id="rId85"/>
  </p:handoutMasterIdLst>
  <p:sldIdLst>
    <p:sldId id="404" r:id="rId2"/>
    <p:sldId id="413" r:id="rId3"/>
    <p:sldId id="533" r:id="rId4"/>
    <p:sldId id="452" r:id="rId5"/>
    <p:sldId id="455" r:id="rId6"/>
    <p:sldId id="456" r:id="rId7"/>
    <p:sldId id="457" r:id="rId8"/>
    <p:sldId id="458" r:id="rId9"/>
    <p:sldId id="459" r:id="rId10"/>
    <p:sldId id="460" r:id="rId11"/>
    <p:sldId id="462" r:id="rId12"/>
    <p:sldId id="463" r:id="rId13"/>
    <p:sldId id="464" r:id="rId14"/>
    <p:sldId id="453" r:id="rId15"/>
    <p:sldId id="467" r:id="rId16"/>
    <p:sldId id="469" r:id="rId17"/>
    <p:sldId id="470" r:id="rId18"/>
    <p:sldId id="473" r:id="rId19"/>
    <p:sldId id="474" r:id="rId20"/>
    <p:sldId id="476" r:id="rId21"/>
    <p:sldId id="480" r:id="rId22"/>
    <p:sldId id="481" r:id="rId23"/>
    <p:sldId id="482" r:id="rId24"/>
    <p:sldId id="484" r:id="rId25"/>
    <p:sldId id="485" r:id="rId26"/>
    <p:sldId id="487" r:id="rId27"/>
    <p:sldId id="488" r:id="rId28"/>
    <p:sldId id="489" r:id="rId29"/>
    <p:sldId id="492" r:id="rId30"/>
    <p:sldId id="490" r:id="rId31"/>
    <p:sldId id="491" r:id="rId32"/>
    <p:sldId id="493" r:id="rId33"/>
    <p:sldId id="499" r:id="rId34"/>
    <p:sldId id="500" r:id="rId35"/>
    <p:sldId id="501" r:id="rId36"/>
    <p:sldId id="502" r:id="rId37"/>
    <p:sldId id="503" r:id="rId38"/>
    <p:sldId id="504" r:id="rId39"/>
    <p:sldId id="506" r:id="rId40"/>
    <p:sldId id="507" r:id="rId41"/>
    <p:sldId id="508" r:id="rId42"/>
    <p:sldId id="509" r:id="rId43"/>
    <p:sldId id="511" r:id="rId44"/>
    <p:sldId id="516" r:id="rId45"/>
    <p:sldId id="522" r:id="rId46"/>
    <p:sldId id="534" r:id="rId47"/>
    <p:sldId id="523" r:id="rId48"/>
    <p:sldId id="416" r:id="rId49"/>
    <p:sldId id="415" r:id="rId50"/>
    <p:sldId id="417" r:id="rId51"/>
    <p:sldId id="418" r:id="rId52"/>
    <p:sldId id="419" r:id="rId53"/>
    <p:sldId id="421" r:id="rId54"/>
    <p:sldId id="433" r:id="rId55"/>
    <p:sldId id="432" r:id="rId56"/>
    <p:sldId id="435" r:id="rId57"/>
    <p:sldId id="438" r:id="rId58"/>
    <p:sldId id="422" r:id="rId59"/>
    <p:sldId id="423" r:id="rId60"/>
    <p:sldId id="440" r:id="rId61"/>
    <p:sldId id="439" r:id="rId62"/>
    <p:sldId id="425" r:id="rId63"/>
    <p:sldId id="424" r:id="rId64"/>
    <p:sldId id="426" r:id="rId65"/>
    <p:sldId id="441" r:id="rId66"/>
    <p:sldId id="431" r:id="rId67"/>
    <p:sldId id="442" r:id="rId68"/>
    <p:sldId id="443" r:id="rId69"/>
    <p:sldId id="444" r:id="rId70"/>
    <p:sldId id="445" r:id="rId71"/>
    <p:sldId id="428" r:id="rId72"/>
    <p:sldId id="446" r:id="rId73"/>
    <p:sldId id="430" r:id="rId74"/>
    <p:sldId id="447" r:id="rId75"/>
    <p:sldId id="524" r:id="rId76"/>
    <p:sldId id="536" r:id="rId77"/>
    <p:sldId id="537" r:id="rId78"/>
    <p:sldId id="530" r:id="rId79"/>
    <p:sldId id="531" r:id="rId80"/>
    <p:sldId id="535" r:id="rId81"/>
    <p:sldId id="448" r:id="rId82"/>
    <p:sldId id="451" r:id="rId83"/>
  </p:sldIdLst>
  <p:sldSz cx="9144000" cy="6858000" type="screen4x3"/>
  <p:notesSz cx="9942513" cy="68119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6B"/>
    <a:srgbClr val="067F2D"/>
    <a:srgbClr val="FFFF66"/>
    <a:srgbClr val="AF0814"/>
    <a:srgbClr val="638600"/>
    <a:srgbClr val="C4FF1D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 autoAdjust="0"/>
    <p:restoredTop sz="82184" autoAdjust="0"/>
  </p:normalViewPr>
  <p:slideViewPr>
    <p:cSldViewPr>
      <p:cViewPr varScale="1">
        <p:scale>
          <a:sx n="73" d="100"/>
          <a:sy n="73" d="100"/>
        </p:scale>
        <p:origin x="1694" y="41"/>
      </p:cViewPr>
      <p:guideLst>
        <p:guide orient="horz" pos="2160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image" Target="../media/image119.wmf"/><Relationship Id="rId18" Type="http://schemas.openxmlformats.org/officeDocument/2006/relationships/image" Target="../media/image12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17" Type="http://schemas.openxmlformats.org/officeDocument/2006/relationships/image" Target="../media/image123.wmf"/><Relationship Id="rId2" Type="http://schemas.openxmlformats.org/officeDocument/2006/relationships/image" Target="../media/image108.wmf"/><Relationship Id="rId16" Type="http://schemas.openxmlformats.org/officeDocument/2006/relationships/image" Target="../media/image122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11" Type="http://schemas.openxmlformats.org/officeDocument/2006/relationships/image" Target="../media/image117.wmf"/><Relationship Id="rId5" Type="http://schemas.openxmlformats.org/officeDocument/2006/relationships/image" Target="../media/image111.wmf"/><Relationship Id="rId15" Type="http://schemas.openxmlformats.org/officeDocument/2006/relationships/image" Target="../media/image121.wmf"/><Relationship Id="rId10" Type="http://schemas.openxmlformats.org/officeDocument/2006/relationships/image" Target="../media/image116.wmf"/><Relationship Id="rId19" Type="http://schemas.openxmlformats.org/officeDocument/2006/relationships/image" Target="../media/image125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Relationship Id="rId14" Type="http://schemas.openxmlformats.org/officeDocument/2006/relationships/image" Target="../media/image1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5385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t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3931" y="1"/>
            <a:ext cx="4306983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9934"/>
            <a:ext cx="4305385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b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3931" y="6469934"/>
            <a:ext cx="4306983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899AB0A0-41B7-47C2-BD88-D26398F4DD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97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582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defTabSz="916220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333" y="1"/>
            <a:ext cx="4308581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>
            <a:lvl1pPr algn="r" defTabSz="916220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6775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14" y="3235762"/>
            <a:ext cx="7956887" cy="306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9934"/>
            <a:ext cx="4308582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defTabSz="916220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333" y="6469934"/>
            <a:ext cx="4308581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5" rIns="91570" bIns="45785" numCol="1" anchor="b" anchorCtr="0" compatLnSpc="1">
            <a:prstTxWarp prst="textNoShape">
              <a:avLst/>
            </a:prstTxWarp>
          </a:bodyPr>
          <a:lstStyle>
            <a:lvl1pPr algn="r" defTabSz="916220">
              <a:defRPr sz="1100">
                <a:cs typeface="+mn-cs"/>
              </a:defRPr>
            </a:lvl1pPr>
          </a:lstStyle>
          <a:p>
            <a:pPr>
              <a:defRPr/>
            </a:pPr>
            <a:fld id="{63139D24-F888-4758-ACA4-3321EF8B31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54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39D24-F888-4758-ACA4-3321EF8B318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21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39D24-F888-4758-ACA4-3321EF8B318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82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62072C-104E-4FF1-8FDB-4A41B9AF93B0}" type="slidenum">
              <a:rPr lang="de-DE" altLang="de-DE"/>
              <a:pPr eaLnBrk="1" hangingPunct="1"/>
              <a:t>9</a:t>
            </a:fld>
            <a:endParaRPr lang="de-DE" altLang="de-DE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3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39D24-F888-4758-ACA4-3321EF8B3186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95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39D24-F888-4758-ACA4-3321EF8B3186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27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39D24-F888-4758-ACA4-3321EF8B3186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63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39D24-F888-4758-ACA4-3321EF8B3186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80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39D24-F888-4758-ACA4-3321EF8B3186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06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96" y="2420888"/>
            <a:ext cx="5545137" cy="864096"/>
          </a:xfrm>
          <a:prstGeom prst="rect">
            <a:avLst/>
          </a:prstGeom>
        </p:spPr>
        <p:txBody>
          <a:bodyPr anchor="t"/>
          <a:lstStyle>
            <a:lvl1pPr algn="l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95536" y="3573016"/>
            <a:ext cx="3959672" cy="576263"/>
          </a:xfrm>
        </p:spPr>
        <p:txBody>
          <a:bodyPr lIns="0" tIns="0" rIns="0" bIns="0" rtlCol="0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1600" b="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50"/>
            </a:lvl4pPr>
            <a:lvl5pPr>
              <a:buNone/>
              <a:defRPr sz="1000"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442392" cy="216024"/>
          </a:xfrm>
        </p:spPr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971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442392" cy="216024"/>
          </a:xfrm>
        </p:spPr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257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14375"/>
            <a:ext cx="7772400" cy="681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4400" y="1582738"/>
            <a:ext cx="3810000" cy="45434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76800" y="1582738"/>
            <a:ext cx="3810000" cy="45434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442392" cy="216024"/>
          </a:xfrm>
        </p:spPr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131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F_Aufzählun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95288" y="981075"/>
            <a:ext cx="8280400" cy="540067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F_Aufzählung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95288" y="981075"/>
            <a:ext cx="8280400" cy="5400675"/>
          </a:xfrm>
        </p:spPr>
        <p:txBody>
          <a:bodyPr/>
          <a:lstStyle>
            <a:lvl1pPr>
              <a:buFont typeface="Wingdings" pitchFamily="2" charset="2"/>
              <a:buChar char="§"/>
              <a:defRPr sz="1800" b="0"/>
            </a:lvl1pPr>
            <a:lvl2pPr>
              <a:buFont typeface="Arial" pitchFamily="34" charset="0"/>
              <a:buChar char="•"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F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F_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280400" cy="540067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F_Bilder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2699792" y="980728"/>
            <a:ext cx="5976664" cy="540067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95288" y="981074"/>
            <a:ext cx="2160587" cy="2663949"/>
          </a:xfrm>
        </p:spPr>
        <p:txBody>
          <a:bodyPr/>
          <a:lstStyle/>
          <a:p>
            <a:endParaRPr lang="de-AT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395536" y="3717032"/>
            <a:ext cx="2160587" cy="2664396"/>
          </a:xfrm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F_2 Tex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91050" y="980728"/>
            <a:ext cx="4085405" cy="5400599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536" y="980728"/>
            <a:ext cx="4094931" cy="5400599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85700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F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97352"/>
            <a:ext cx="442392" cy="216024"/>
          </a:xfrm>
        </p:spPr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5536" y="6376243"/>
            <a:ext cx="2674640" cy="3651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B332-F7ED-43B3-92BF-86D2CC42DE36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536" y="909215"/>
            <a:ext cx="8207375" cy="547211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8570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81075"/>
            <a:ext cx="82915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188640"/>
            <a:ext cx="5616872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72000" rIns="0" bIns="72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030" name="Picture 11" descr="ViF-K2_Logobar_v07">
            <a:hlinkClick r:id="" action="ppaction://hlinkshowjump?jump=lastslideviewed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236296" y="232755"/>
            <a:ext cx="1760624" cy="32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395536" y="6597352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627784" y="6597352"/>
            <a:ext cx="3888432" cy="216024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44408" y="6597352"/>
            <a:ext cx="44239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B332-F7ED-43B3-92BF-86D2CC42DE36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Picture 9" descr="Logo TU Graz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6300192" y="201386"/>
            <a:ext cx="8892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8" r:id="rId3"/>
    <p:sldLayoutId id="2147483697" r:id="rId4"/>
    <p:sldLayoutId id="2147483683" r:id="rId5"/>
    <p:sldLayoutId id="2147483699" r:id="rId6"/>
    <p:sldLayoutId id="2147483695" r:id="rId7"/>
    <p:sldLayoutId id="2147483686" r:id="rId8"/>
    <p:sldLayoutId id="2147483701" r:id="rId9"/>
    <p:sldLayoutId id="2147483702" r:id="rId10"/>
    <p:sldLayoutId id="2147483703" r:id="rId11"/>
    <p:sldLayoutId id="2147483704" r:id="rId12"/>
  </p:sldLayoutIdLst>
  <p:transition>
    <p:wipe dir="r"/>
  </p:transition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rgbClr val="00466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rgbClr val="00466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rgbClr val="00466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rgbClr val="00466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9pPr>
    </p:titleStyle>
    <p:bodyStyle>
      <a:lvl1pPr marL="266700" indent="-266700" algn="l" rtl="0" fontAlgn="base">
        <a:lnSpc>
          <a:spcPct val="100000"/>
        </a:lnSpc>
        <a:spcBef>
          <a:spcPts val="1200"/>
        </a:spcBef>
        <a:spcAft>
          <a:spcPts val="0"/>
        </a:spcAft>
        <a:buClrTx/>
        <a:buFont typeface="Wingdings" pitchFamily="2" charset="2"/>
        <a:buNone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90500" algn="l" rtl="0" fontAlgn="base">
        <a:lnSpc>
          <a:spcPct val="100000"/>
        </a:lnSpc>
        <a:spcBef>
          <a:spcPts val="600"/>
        </a:spcBef>
        <a:spcAft>
          <a:spcPct val="0"/>
        </a:spcAft>
        <a:buClrTx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712788" indent="-246063" algn="l" rtl="0" fontAlgn="base">
        <a:lnSpc>
          <a:spcPct val="100000"/>
        </a:lnSpc>
        <a:spcBef>
          <a:spcPts val="600"/>
        </a:spcBef>
        <a:spcAft>
          <a:spcPct val="0"/>
        </a:spcAft>
        <a:buClrTx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809625" indent="-152400" algn="l" rtl="0" fontAlgn="base">
        <a:lnSpc>
          <a:spcPct val="100000"/>
        </a:lnSpc>
        <a:spcBef>
          <a:spcPts val="400"/>
        </a:spcBef>
        <a:spcAft>
          <a:spcPct val="0"/>
        </a:spcAft>
        <a:buClrTx/>
        <a:buFont typeface="Arial" pitchFamily="34" charset="0"/>
        <a:buChar char="•"/>
        <a:defRPr sz="1400">
          <a:solidFill>
            <a:schemeClr val="tx1"/>
          </a:solidFill>
          <a:latin typeface="Arial Narrow" pitchFamily="34" charset="0"/>
        </a:defRPr>
      </a:lvl4pPr>
      <a:lvl5pPr marL="990600" indent="-142875" algn="l" defTabSz="990600" rtl="0" fontAlgn="base">
        <a:lnSpc>
          <a:spcPct val="100000"/>
        </a:lnSpc>
        <a:spcBef>
          <a:spcPts val="400"/>
        </a:spcBef>
        <a:spcAft>
          <a:spcPct val="0"/>
        </a:spcAft>
        <a:buClrTx/>
        <a:buFont typeface="Arial" pitchFamily="34" charset="0"/>
        <a:buChar char="•"/>
        <a:defRPr sz="1300">
          <a:solidFill>
            <a:schemeClr val="tx1"/>
          </a:solidFill>
          <a:latin typeface="Arial Narrow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rgbClr val="00466B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rgbClr val="00466B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rgbClr val="00466B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rgbClr val="00466B"/>
          </a:solidFill>
          <a:latin typeface="Arial Narrow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4.xml"/><Relationship Id="rId7" Type="http://schemas.openxmlformats.org/officeDocument/2006/relationships/image" Target="../media/image7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5.xml"/><Relationship Id="rId9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5.bin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1.png"/><Relationship Id="rId11" Type="http://schemas.openxmlformats.org/officeDocument/2006/relationships/image" Target="../media/image102.png"/><Relationship Id="rId5" Type="http://schemas.openxmlformats.org/officeDocument/2006/relationships/image" Target="../media/image98.wmf"/><Relationship Id="rId10" Type="http://schemas.openxmlformats.org/officeDocument/2006/relationships/image" Target="../media/image100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Users\danielwatzenig\Desktop\Inverse%20Problems%20Brazil%202017\video_C_Test_improved.wmv" TargetMode="External"/><Relationship Id="rId1" Type="http://schemas.microsoft.com/office/2007/relationships/media" Target="file:///C:\Users\danielwatzenig\Desktop\Inverse%20Problems%20Brazil%202017\video_C_Test_improved.wmv" TargetMode="External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6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14.wmf"/><Relationship Id="rId26" Type="http://schemas.openxmlformats.org/officeDocument/2006/relationships/image" Target="../media/image118.wmf"/><Relationship Id="rId39" Type="http://schemas.openxmlformats.org/officeDocument/2006/relationships/oleObject" Target="../embeddings/oleObject26.bin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122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33" Type="http://schemas.openxmlformats.org/officeDocument/2006/relationships/oleObject" Target="../embeddings/oleObject23.bin"/><Relationship Id="rId38" Type="http://schemas.openxmlformats.org/officeDocument/2006/relationships/image" Target="../media/image124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13.wmf"/><Relationship Id="rId20" Type="http://schemas.openxmlformats.org/officeDocument/2006/relationships/image" Target="../media/image115.wmf"/><Relationship Id="rId29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117.wmf"/><Relationship Id="rId32" Type="http://schemas.openxmlformats.org/officeDocument/2006/relationships/image" Target="../media/image121.wmf"/><Relationship Id="rId37" Type="http://schemas.openxmlformats.org/officeDocument/2006/relationships/oleObject" Target="../embeddings/oleObject25.bin"/><Relationship Id="rId40" Type="http://schemas.openxmlformats.org/officeDocument/2006/relationships/image" Target="../media/image125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119.wmf"/><Relationship Id="rId36" Type="http://schemas.openxmlformats.org/officeDocument/2006/relationships/image" Target="../media/image123.wmf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2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12.wmf"/><Relationship Id="rId22" Type="http://schemas.openxmlformats.org/officeDocument/2006/relationships/image" Target="../media/image116.wmf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120.wmf"/><Relationship Id="rId35" Type="http://schemas.openxmlformats.org/officeDocument/2006/relationships/oleObject" Target="../embeddings/oleObject24.bin"/><Relationship Id="rId8" Type="http://schemas.openxmlformats.org/officeDocument/2006/relationships/image" Target="../media/image109.wmf"/><Relationship Id="rId3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3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29.png"/><Relationship Id="rId5" Type="http://schemas.openxmlformats.org/officeDocument/2006/relationships/tags" Target="../tags/tag16.xml"/><Relationship Id="rId10" Type="http://schemas.openxmlformats.org/officeDocument/2006/relationships/image" Target="../media/image128.png"/><Relationship Id="rId4" Type="http://schemas.openxmlformats.org/officeDocument/2006/relationships/tags" Target="../tags/tag15.xml"/><Relationship Id="rId9" Type="http://schemas.openxmlformats.org/officeDocument/2006/relationships/image" Target="../media/image12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28.bin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134.png"/><Relationship Id="rId9" Type="http://schemas.openxmlformats.org/officeDocument/2006/relationships/oleObject" Target="../embeddings/oleObject2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137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3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35.png"/><Relationship Id="rId5" Type="http://schemas.openxmlformats.org/officeDocument/2006/relationships/tags" Target="../tags/tag23.xml"/><Relationship Id="rId15" Type="http://schemas.openxmlformats.org/officeDocument/2006/relationships/image" Target="../media/image130.png"/><Relationship Id="rId10" Type="http://schemas.openxmlformats.org/officeDocument/2006/relationships/image" Target="../media/image127.png"/><Relationship Id="rId4" Type="http://schemas.openxmlformats.org/officeDocument/2006/relationships/tags" Target="../tags/tag22.xml"/><Relationship Id="rId9" Type="http://schemas.openxmlformats.org/officeDocument/2006/relationships/image" Target="../media/image126.png"/><Relationship Id="rId14" Type="http://schemas.openxmlformats.org/officeDocument/2006/relationships/image" Target="../media/image12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2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4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40.png"/><Relationship Id="rId5" Type="http://schemas.openxmlformats.org/officeDocument/2006/relationships/tags" Target="../tags/tag30.xml"/><Relationship Id="rId10" Type="http://schemas.openxmlformats.org/officeDocument/2006/relationships/image" Target="../media/image139.png"/><Relationship Id="rId4" Type="http://schemas.openxmlformats.org/officeDocument/2006/relationships/tags" Target="../tags/tag29.xml"/><Relationship Id="rId9" Type="http://schemas.openxmlformats.org/officeDocument/2006/relationships/image" Target="../media/image105.png"/><Relationship Id="rId14" Type="http://schemas.openxmlformats.org/officeDocument/2006/relationships/image" Target="../media/image143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tags" Target="../tags/tag36.xml"/><Relationship Id="rId7" Type="http://schemas.openxmlformats.org/officeDocument/2006/relationships/image" Target="../media/image14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47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9" Type="http://schemas.openxmlformats.org/officeDocument/2006/relationships/image" Target="../media/image1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96" y="2420888"/>
            <a:ext cx="7493664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 Modeling and Bayesian Inference for Industrial Applications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95536" y="3573016"/>
            <a:ext cx="5328592" cy="1584176"/>
          </a:xfrm>
        </p:spPr>
        <p:txBody>
          <a:bodyPr/>
          <a:lstStyle/>
          <a:p>
            <a:r>
              <a:rPr lang="de-AT" b="1" dirty="0" smtClean="0"/>
              <a:t>Daniel Watzenig</a:t>
            </a:r>
          </a:p>
          <a:p>
            <a:r>
              <a:rPr lang="de-AT" dirty="0" smtClean="0"/>
              <a:t>Graz University of Technology</a:t>
            </a:r>
          </a:p>
          <a:p>
            <a:r>
              <a:rPr lang="de-AT" dirty="0" err="1"/>
              <a:t>a</a:t>
            </a:r>
            <a:r>
              <a:rPr lang="de-AT" dirty="0" err="1" smtClean="0"/>
              <a:t>nd</a:t>
            </a:r>
            <a:endParaRPr lang="de-AT" dirty="0" smtClean="0"/>
          </a:p>
          <a:p>
            <a:r>
              <a:rPr lang="de-AT" dirty="0" smtClean="0"/>
              <a:t>VIRTUAL VEHICLE Research Center Graz</a:t>
            </a:r>
          </a:p>
          <a:p>
            <a:endParaRPr lang="de-AT" dirty="0" smtClean="0"/>
          </a:p>
          <a:p>
            <a:r>
              <a:rPr lang="de-AT" b="1" dirty="0" smtClean="0"/>
              <a:t>Matthias K. Scharrer</a:t>
            </a:r>
          </a:p>
          <a:p>
            <a:r>
              <a:rPr lang="de-AT" dirty="0" smtClean="0"/>
              <a:t>VIRTUAL VEHICLE Research Center Graz</a:t>
            </a:r>
          </a:p>
          <a:p>
            <a:endParaRPr lang="de-AT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87975" y="1739900"/>
            <a:ext cx="3530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2000"/>
              <a:t>BEM equations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de-DE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de-DE" sz="2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Mathematical modeling using the BEM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71650"/>
            <a:ext cx="467995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22525"/>
            <a:ext cx="1939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7989888" y="3581400"/>
            <a:ext cx="179387" cy="327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3581400"/>
            <a:ext cx="29749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8010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Model calibration</a:t>
            </a:r>
            <a:endParaRPr lang="en-US" altLang="de-DE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409700"/>
            <a:ext cx="46863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452563"/>
            <a:ext cx="4640262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1029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Measurement noise</a:t>
            </a:r>
            <a:endParaRPr lang="en-US" altLang="de-DE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584825" y="1739900"/>
            <a:ext cx="331946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e.g. electrode #4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10000 repeated measurements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prescribed material distribution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de-DE" sz="1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de-DE" sz="1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de-DE" sz="1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de-DE" sz="180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25850"/>
            <a:ext cx="3708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478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2210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Data inversion</a:t>
            </a:r>
            <a:endParaRPr lang="en-US" altLang="de-DE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altLang="de-DE" dirty="0" smtClean="0"/>
              <a:t>Linear </a:t>
            </a:r>
            <a:r>
              <a:rPr lang="de-DE" altLang="de-DE" dirty="0" err="1" smtClean="0"/>
              <a:t>methods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e.g. linear back </a:t>
            </a:r>
            <a:r>
              <a:rPr lang="de-DE" altLang="de-DE" dirty="0" err="1" smtClean="0"/>
              <a:t>projection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Regularization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methods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inverse </a:t>
            </a:r>
            <a:r>
              <a:rPr lang="de-DE" altLang="de-DE" dirty="0" err="1" smtClean="0"/>
              <a:t>problems</a:t>
            </a:r>
            <a:endParaRPr lang="de-DE" altLang="de-DE" dirty="0" smtClean="0"/>
          </a:p>
          <a:p>
            <a:pPr lvl="1"/>
            <a:r>
              <a:rPr lang="de-DE" altLang="de-DE" dirty="0" err="1" smtClean="0"/>
              <a:t>based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misfit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criterion</a:t>
            </a:r>
            <a:r>
              <a:rPr lang="de-DE" altLang="de-DE" dirty="0" smtClean="0"/>
              <a:t> (least </a:t>
            </a:r>
            <a:r>
              <a:rPr lang="de-DE" altLang="de-DE" dirty="0" err="1" smtClean="0"/>
              <a:t>squares</a:t>
            </a:r>
            <a:r>
              <a:rPr lang="de-DE" altLang="de-DE" dirty="0" smtClean="0"/>
              <a:t>)</a:t>
            </a:r>
          </a:p>
          <a:p>
            <a:pPr lvl="1"/>
            <a:r>
              <a:rPr lang="de-DE" altLang="de-DE" dirty="0" err="1" smtClean="0"/>
              <a:t>choice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regularization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parameter</a:t>
            </a:r>
            <a:r>
              <a:rPr lang="de-DE" altLang="de-DE" dirty="0" smtClean="0"/>
              <a:t> (L-</a:t>
            </a:r>
            <a:r>
              <a:rPr lang="de-DE" altLang="de-DE" dirty="0" err="1" smtClean="0"/>
              <a:t>curve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criterion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discrepancy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principle</a:t>
            </a:r>
            <a:r>
              <a:rPr lang="de-DE" altLang="de-DE" dirty="0" smtClean="0"/>
              <a:t>,...)</a:t>
            </a:r>
          </a:p>
          <a:p>
            <a:pPr lvl="1"/>
            <a:endParaRPr lang="de-DE" altLang="de-DE" dirty="0" smtClean="0"/>
          </a:p>
          <a:p>
            <a:pPr lvl="1"/>
            <a:endParaRPr lang="de-DE" altLang="de-DE" dirty="0" smtClean="0"/>
          </a:p>
          <a:p>
            <a:pPr lvl="1"/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smtClean="0"/>
              <a:t>Statistical </a:t>
            </a:r>
            <a:r>
              <a:rPr lang="de-DE" altLang="de-DE" dirty="0" err="1" smtClean="0"/>
              <a:t>inversion</a:t>
            </a:r>
            <a:endParaRPr lang="de-DE" altLang="de-DE" dirty="0" smtClean="0"/>
          </a:p>
          <a:p>
            <a:pPr lvl="1"/>
            <a:r>
              <a:rPr lang="de-DE" altLang="de-DE" dirty="0" err="1" smtClean="0"/>
              <a:t>Markov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chain</a:t>
            </a:r>
            <a:r>
              <a:rPr lang="de-DE" altLang="de-DE" dirty="0" smtClean="0"/>
              <a:t> Monte Carlo (</a:t>
            </a:r>
            <a:r>
              <a:rPr lang="de-DE" altLang="de-DE" dirty="0"/>
              <a:t>MCMC</a:t>
            </a:r>
            <a:r>
              <a:rPr lang="de-DE" altLang="de-DE" dirty="0" smtClean="0"/>
              <a:t>)</a:t>
            </a:r>
          </a:p>
          <a:p>
            <a:pPr lvl="1"/>
            <a:r>
              <a:rPr lang="de-DE" altLang="de-DE" dirty="0" err="1" smtClean="0"/>
              <a:t>recursive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Bayesian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filtering</a:t>
            </a:r>
            <a:r>
              <a:rPr lang="de-DE" altLang="de-DE" dirty="0" smtClean="0"/>
              <a:t> (Kalman </a:t>
            </a:r>
            <a:r>
              <a:rPr lang="de-DE" altLang="de-DE" dirty="0" err="1" smtClean="0"/>
              <a:t>filter</a:t>
            </a:r>
            <a:r>
              <a:rPr lang="de-DE" altLang="de-DE" dirty="0" smtClean="0"/>
              <a:t>, </a:t>
            </a:r>
            <a:r>
              <a:rPr lang="de-DE" altLang="de-DE" dirty="0" err="1"/>
              <a:t>particle</a:t>
            </a:r>
            <a:r>
              <a:rPr lang="de-DE" altLang="de-DE" dirty="0"/>
              <a:t> </a:t>
            </a:r>
            <a:r>
              <a:rPr lang="de-DE" altLang="de-DE" dirty="0" err="1" smtClean="0"/>
              <a:t>filter</a:t>
            </a:r>
            <a:r>
              <a:rPr lang="de-DE" altLang="de-DE" dirty="0" smtClean="0"/>
              <a:t>,…)</a:t>
            </a:r>
          </a:p>
          <a:p>
            <a:pPr>
              <a:buFontTx/>
              <a:buChar char="•"/>
            </a:pPr>
            <a:endParaRPr lang="de-DE" altLang="de-DE" dirty="0" smtClean="0"/>
          </a:p>
          <a:p>
            <a:endParaRPr lang="en-US" altLang="de-DE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667125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614852"/>
              </p:ext>
            </p:extLst>
          </p:nvPr>
        </p:nvGraphicFramePr>
        <p:xfrm>
          <a:off x="2411760" y="3429000"/>
          <a:ext cx="37401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Equation" r:id="rId3" imgW="1701720" imgH="279360" progId="Equation.3">
                  <p:embed/>
                </p:oleObj>
              </mc:Choice>
              <mc:Fallback>
                <p:oleObj name="Equation" r:id="rId3" imgW="1701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429000"/>
                        <a:ext cx="3740150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629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Regularization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Is well developed and methods often successful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Cannot handle well </a:t>
            </a:r>
            <a:r>
              <a:rPr lang="en-US" dirty="0" smtClean="0">
                <a:solidFill>
                  <a:schemeClr val="accent2"/>
                </a:solidFill>
              </a:rPr>
              <a:t>or at all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de-AT" dirty="0" smtClean="0">
                <a:ea typeface="+mn-ea"/>
                <a:cs typeface="+mn-cs"/>
              </a:rPr>
              <a:t>Large </a:t>
            </a:r>
            <a:r>
              <a:rPr lang="de-AT" dirty="0" err="1" smtClean="0">
                <a:ea typeface="+mn-ea"/>
                <a:cs typeface="+mn-cs"/>
              </a:rPr>
              <a:t>noise</a:t>
            </a:r>
            <a:r>
              <a:rPr lang="de-AT" dirty="0" smtClean="0">
                <a:ea typeface="+mn-ea"/>
                <a:cs typeface="+mn-cs"/>
              </a:rPr>
              <a:t> </a:t>
            </a:r>
            <a:r>
              <a:rPr lang="de-AT" dirty="0" err="1" smtClean="0">
                <a:ea typeface="+mn-ea"/>
                <a:cs typeface="+mn-cs"/>
              </a:rPr>
              <a:t>cases</a:t>
            </a:r>
            <a:endParaRPr lang="de-AT" dirty="0" smtClean="0"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de-AT" dirty="0" err="1" smtClean="0">
                <a:ea typeface="+mn-ea"/>
                <a:cs typeface="+mn-cs"/>
              </a:rPr>
              <a:t>Uncertainty</a:t>
            </a:r>
            <a:r>
              <a:rPr lang="de-AT" dirty="0" smtClean="0">
                <a:ea typeface="+mn-ea"/>
                <a:cs typeface="+mn-cs"/>
              </a:rPr>
              <a:t> in </a:t>
            </a:r>
            <a:r>
              <a:rPr lang="de-AT" dirty="0" err="1" smtClean="0">
                <a:ea typeface="+mn-ea"/>
                <a:cs typeface="+mn-cs"/>
              </a:rPr>
              <a:t>models</a:t>
            </a:r>
            <a:endParaRPr lang="de-AT" dirty="0" smtClean="0"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Heavily approximate models (computational limitations: memory and/or time)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de-AT" dirty="0" smtClean="0">
                <a:ea typeface="+mn-ea"/>
                <a:cs typeface="+mn-cs"/>
              </a:rPr>
              <a:t>Time-</a:t>
            </a:r>
            <a:r>
              <a:rPr lang="de-AT" dirty="0" err="1" smtClean="0">
                <a:ea typeface="+mn-ea"/>
                <a:cs typeface="+mn-cs"/>
              </a:rPr>
              <a:t>varying</a:t>
            </a:r>
            <a:r>
              <a:rPr lang="de-AT" dirty="0" smtClean="0">
                <a:ea typeface="+mn-ea"/>
                <a:cs typeface="+mn-cs"/>
              </a:rPr>
              <a:t> </a:t>
            </a:r>
            <a:r>
              <a:rPr lang="de-AT" dirty="0" err="1" smtClean="0">
                <a:ea typeface="+mn-ea"/>
                <a:cs typeface="+mn-cs"/>
              </a:rPr>
              <a:t>problems</a:t>
            </a:r>
            <a:endParaRPr lang="de-AT" dirty="0"/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709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Statistical vs. deterministic inversion</a:t>
            </a:r>
            <a:endParaRPr lang="de-AT" alt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de-AT" dirty="0" err="1" smtClean="0"/>
              <a:t>Deterministic</a:t>
            </a:r>
            <a:r>
              <a:rPr lang="de-AT" dirty="0" smtClean="0"/>
              <a:t> </a:t>
            </a:r>
            <a:r>
              <a:rPr lang="de-AT" dirty="0" err="1" smtClean="0"/>
              <a:t>approach</a:t>
            </a:r>
            <a:endParaRPr lang="de-AT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Usually much easier to set up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Often efficient computational methods to solve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Essentially tries to minimize residuals (with constraints)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AT" i="1" dirty="0" smtClean="0"/>
              <a:t>Statistical </a:t>
            </a:r>
            <a:r>
              <a:rPr lang="de-AT" i="1" dirty="0" err="1" smtClean="0"/>
              <a:t>inversion</a:t>
            </a:r>
            <a:endParaRPr lang="de-AT" i="1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Greater modeling effort</a:t>
            </a: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Often computationally heavy and difficult to implement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Depending on the problem might not be worthwhile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Allows for the testing of all assumptions</a:t>
            </a:r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854676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Statistical vs. </a:t>
            </a:r>
            <a:r>
              <a:rPr lang="de-DE" altLang="de-DE" dirty="0" err="1" smtClean="0"/>
              <a:t>deterministic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inversion</a:t>
            </a:r>
            <a:endParaRPr lang="en-US" alt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de-DE" b="0" dirty="0" smtClean="0">
                <a:solidFill>
                  <a:schemeClr val="accent2"/>
                </a:solidFill>
              </a:rPr>
              <a:t>any kind of forward map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can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be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treated</a:t>
            </a:r>
            <a:endParaRPr lang="en-US" altLang="de-DE" b="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de-DE" b="0" dirty="0" smtClean="0"/>
              <a:t>By taking into account </a:t>
            </a:r>
            <a:r>
              <a:rPr lang="en-US" altLang="de-DE" b="0" dirty="0" smtClean="0">
                <a:solidFill>
                  <a:schemeClr val="accent2"/>
                </a:solidFill>
              </a:rPr>
              <a:t>measurement uncertainties</a:t>
            </a:r>
            <a:r>
              <a:rPr lang="en-US" altLang="de-DE" b="0" dirty="0" smtClean="0"/>
              <a:t>, a range of parameters that are</a:t>
            </a:r>
            <a:r>
              <a:rPr lang="de-DE" altLang="de-DE" b="0" dirty="0" smtClean="0"/>
              <a:t> </a:t>
            </a:r>
            <a:r>
              <a:rPr lang="en-US" altLang="de-DE" b="0" dirty="0" smtClean="0"/>
              <a:t>consistent with the measured data can be quantified.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de-DE" b="0" dirty="0" err="1" smtClean="0"/>
              <a:t>Incorporation</a:t>
            </a:r>
            <a:r>
              <a:rPr lang="de-DE" altLang="de-DE" b="0" dirty="0" smtClean="0"/>
              <a:t> of </a:t>
            </a:r>
            <a:r>
              <a:rPr lang="de-DE" altLang="de-DE" b="0" dirty="0" smtClean="0">
                <a:solidFill>
                  <a:schemeClr val="accent2"/>
                </a:solidFill>
              </a:rPr>
              <a:t>m</a:t>
            </a:r>
            <a:r>
              <a:rPr lang="en-US" altLang="de-DE" b="0" dirty="0" err="1" smtClean="0">
                <a:solidFill>
                  <a:schemeClr val="accent2"/>
                </a:solidFill>
              </a:rPr>
              <a:t>easurement</a:t>
            </a:r>
            <a:r>
              <a:rPr lang="en-US" altLang="de-DE" b="0" dirty="0" smtClean="0">
                <a:solidFill>
                  <a:schemeClr val="accent2"/>
                </a:solidFill>
              </a:rPr>
              <a:t> noise models</a:t>
            </a:r>
            <a:r>
              <a:rPr lang="en-US" altLang="de-DE" b="0" dirty="0" smtClean="0"/>
              <a:t> </a:t>
            </a:r>
            <a:r>
              <a:rPr lang="de-DE" altLang="de-DE" b="0" dirty="0" smtClean="0"/>
              <a:t>(</a:t>
            </a:r>
            <a:r>
              <a:rPr lang="en-US" altLang="de-DE" b="0" dirty="0" smtClean="0"/>
              <a:t>even in case of non-Gaussian noise distributions</a:t>
            </a:r>
            <a:r>
              <a:rPr lang="de-DE" altLang="de-DE" b="0" dirty="0" smtClean="0"/>
              <a:t>)</a:t>
            </a:r>
            <a:endParaRPr lang="en-US" altLang="de-DE" b="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de-DE" b="0" dirty="0" smtClean="0"/>
              <a:t>The parameter space can be </a:t>
            </a:r>
            <a:endParaRPr lang="de-DE" altLang="de-DE" b="0" dirty="0" smtClean="0"/>
          </a:p>
          <a:p>
            <a:pPr lvl="1">
              <a:lnSpc>
                <a:spcPct val="90000"/>
              </a:lnSpc>
            </a:pPr>
            <a:r>
              <a:rPr lang="en-US" altLang="de-DE" dirty="0" smtClean="0"/>
              <a:t>discrete, </a:t>
            </a:r>
            <a:endParaRPr lang="de-DE" altLang="de-DE" dirty="0" smtClean="0"/>
          </a:p>
          <a:p>
            <a:pPr lvl="1">
              <a:lnSpc>
                <a:spcPct val="90000"/>
              </a:lnSpc>
            </a:pPr>
            <a:r>
              <a:rPr lang="en-US" altLang="de-DE" dirty="0" smtClean="0"/>
              <a:t>discontinuous</a:t>
            </a:r>
            <a:r>
              <a:rPr lang="de-DE" altLang="de-DE" dirty="0" smtClean="0"/>
              <a:t>,</a:t>
            </a:r>
            <a:r>
              <a:rPr lang="en-US" altLang="de-DE" dirty="0" smtClean="0"/>
              <a:t> </a:t>
            </a:r>
            <a:endParaRPr lang="de-DE" altLang="de-DE" dirty="0" smtClean="0"/>
          </a:p>
          <a:p>
            <a:pPr lvl="1">
              <a:lnSpc>
                <a:spcPct val="90000"/>
              </a:lnSpc>
            </a:pPr>
            <a:r>
              <a:rPr lang="en-US" altLang="de-DE" dirty="0" smtClean="0"/>
              <a:t>or even of variable dimension.</a:t>
            </a:r>
            <a:endParaRPr lang="de-DE" altLang="de-DE" dirty="0" smtClean="0"/>
          </a:p>
          <a:p>
            <a:pPr lvl="1">
              <a:lnSpc>
                <a:spcPct val="90000"/>
              </a:lnSpc>
            </a:pPr>
            <a:endParaRPr lang="en-US" altLang="de-DE" sz="16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de-DE" b="0" dirty="0" smtClean="0">
                <a:solidFill>
                  <a:schemeClr val="accent2"/>
                </a:solidFill>
              </a:rPr>
              <a:t>Prior knowledge</a:t>
            </a:r>
            <a:r>
              <a:rPr lang="en-US" altLang="de-DE" b="0" dirty="0" smtClean="0"/>
              <a:t> on the parameters can be taken into account in a very natural way by specifying an appropriate prior distribution.</a:t>
            </a:r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9859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Statistical vs. deterministic inversion</a:t>
            </a:r>
            <a:endParaRPr lang="en-US" altLang="de-DE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7772400" cy="4543425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de-DE" b="0" dirty="0" smtClean="0"/>
              <a:t>Since not only the most likely solution of the problem is found, statistical methods</a:t>
            </a:r>
            <a:r>
              <a:rPr lang="de-DE" altLang="de-DE" b="0" dirty="0" smtClean="0"/>
              <a:t> </a:t>
            </a:r>
            <a:r>
              <a:rPr lang="en-US" altLang="de-DE" b="0" dirty="0" smtClean="0"/>
              <a:t>result in </a:t>
            </a:r>
            <a:r>
              <a:rPr lang="en-US" altLang="de-DE" b="0" dirty="0" smtClean="0">
                <a:solidFill>
                  <a:schemeClr val="accent2"/>
                </a:solidFill>
              </a:rPr>
              <a:t>robust estimates even for high-dimensional nonlinear problems</a:t>
            </a:r>
            <a:r>
              <a:rPr lang="en-US" altLang="de-DE" b="0" dirty="0" smtClean="0"/>
              <a:t>.</a:t>
            </a:r>
            <a:endParaRPr lang="de-DE" altLang="de-DE" b="0" dirty="0" smtClean="0"/>
          </a:p>
          <a:p>
            <a:pPr>
              <a:buFontTx/>
              <a:buChar char="•"/>
            </a:pPr>
            <a:endParaRPr lang="de-DE" altLang="de-DE" b="0" dirty="0" smtClean="0"/>
          </a:p>
          <a:p>
            <a:pPr>
              <a:buFontTx/>
              <a:buChar char="•"/>
            </a:pPr>
            <a:r>
              <a:rPr lang="en-US" altLang="de-DE" b="0" dirty="0" smtClean="0">
                <a:solidFill>
                  <a:schemeClr val="accent2"/>
                </a:solidFill>
              </a:rPr>
              <a:t>marginal densities</a:t>
            </a:r>
            <a:r>
              <a:rPr lang="de-DE" altLang="de-DE" b="0" dirty="0" smtClean="0"/>
              <a:t> </a:t>
            </a:r>
            <a:r>
              <a:rPr lang="en-US" altLang="de-DE" b="0" dirty="0" smtClean="0"/>
              <a:t>as well as </a:t>
            </a:r>
            <a:r>
              <a:rPr lang="en-US" altLang="de-DE" b="0" dirty="0" smtClean="0">
                <a:solidFill>
                  <a:schemeClr val="accent2"/>
                </a:solidFill>
              </a:rPr>
              <a:t>summary statistics</a:t>
            </a:r>
            <a:r>
              <a:rPr lang="en-US" altLang="de-DE" b="0" dirty="0" smtClean="0"/>
              <a:t> of the parameter of interest can be determined</a:t>
            </a:r>
            <a:endParaRPr lang="de-DE" altLang="de-DE" b="0" dirty="0" smtClean="0"/>
          </a:p>
          <a:p>
            <a:pPr>
              <a:buFontTx/>
              <a:buChar char="•"/>
            </a:pPr>
            <a:endParaRPr lang="de-DE" altLang="de-DE" b="0" dirty="0" smtClean="0"/>
          </a:p>
          <a:p>
            <a:pPr>
              <a:buFontTx/>
              <a:buChar char="•"/>
            </a:pPr>
            <a:r>
              <a:rPr lang="en-US" altLang="de-DE" b="0" dirty="0" smtClean="0"/>
              <a:t>Recursive statistical filters such as </a:t>
            </a:r>
            <a:r>
              <a:rPr lang="en-US" altLang="de-DE" b="0" dirty="0" err="1" smtClean="0"/>
              <a:t>Kalman</a:t>
            </a:r>
            <a:r>
              <a:rPr lang="en-US" altLang="de-DE" b="0" dirty="0" smtClean="0"/>
              <a:t> </a:t>
            </a:r>
            <a:r>
              <a:rPr lang="de-DE" altLang="de-DE" b="0" dirty="0" smtClean="0"/>
              <a:t>f</a:t>
            </a:r>
            <a:r>
              <a:rPr lang="en-US" altLang="de-DE" b="0" dirty="0" err="1" smtClean="0"/>
              <a:t>ilters</a:t>
            </a:r>
            <a:r>
              <a:rPr lang="en-US" altLang="de-DE" b="0" dirty="0" smtClean="0"/>
              <a:t> (KFs)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and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Particle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filters</a:t>
            </a:r>
            <a:r>
              <a:rPr lang="de-DE" altLang="de-DE" b="0" dirty="0" smtClean="0"/>
              <a:t> (PFs)</a:t>
            </a:r>
            <a:r>
              <a:rPr lang="en-US" altLang="de-DE" b="0" dirty="0" smtClean="0"/>
              <a:t>, which rely on a state</a:t>
            </a:r>
            <a:r>
              <a:rPr lang="de-DE" altLang="de-DE" b="0" dirty="0" smtClean="0"/>
              <a:t>-</a:t>
            </a:r>
            <a:r>
              <a:rPr lang="en-US" altLang="de-DE" b="0" dirty="0" smtClean="0"/>
              <a:t>space</a:t>
            </a:r>
            <a:r>
              <a:rPr lang="de-DE" altLang="de-DE" b="0" dirty="0" smtClean="0"/>
              <a:t> </a:t>
            </a:r>
            <a:r>
              <a:rPr lang="en-US" altLang="de-DE" b="0" dirty="0" smtClean="0"/>
              <a:t>formulation of the problem, are able to solve </a:t>
            </a:r>
            <a:r>
              <a:rPr lang="en-US" altLang="de-DE" b="0" dirty="0" smtClean="0">
                <a:solidFill>
                  <a:schemeClr val="accent2"/>
                </a:solidFill>
              </a:rPr>
              <a:t>non-stationary inverse problems</a:t>
            </a:r>
            <a:r>
              <a:rPr lang="de-DE" altLang="de-DE" b="0" dirty="0" smtClean="0">
                <a:solidFill>
                  <a:schemeClr val="accent2"/>
                </a:solidFill>
              </a:rPr>
              <a:t> </a:t>
            </a:r>
            <a:r>
              <a:rPr lang="en-US" altLang="de-DE" b="0" dirty="0" smtClean="0">
                <a:solidFill>
                  <a:schemeClr val="accent2"/>
                </a:solidFill>
              </a:rPr>
              <a:t>given process noise and uncertain measurements</a:t>
            </a:r>
            <a:r>
              <a:rPr lang="en-US" altLang="de-DE" b="0" dirty="0" smtClean="0"/>
              <a:t>.</a:t>
            </a:r>
          </a:p>
          <a:p>
            <a:pPr>
              <a:buFontTx/>
              <a:buChar char="•"/>
            </a:pPr>
            <a:endParaRPr lang="en-US" altLang="de-DE" b="0" dirty="0" smtClean="0"/>
          </a:p>
          <a:p>
            <a:endParaRPr lang="en-US" altLang="de-DE" b="0" dirty="0" smtClean="0"/>
          </a:p>
          <a:p>
            <a:endParaRPr lang="en-US" altLang="de-DE" b="0" dirty="0" smtClean="0"/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0891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415925" y="4457700"/>
            <a:ext cx="38100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 i="1"/>
              <a:t> </a:t>
            </a:r>
            <a:r>
              <a:rPr lang="de-DE" altLang="de-DE" sz="1800"/>
              <a:t>prior distribution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de-DE" sz="1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 i="1"/>
              <a:t> </a:t>
            </a:r>
            <a:r>
              <a:rPr lang="de-DE" altLang="de-DE" sz="1800"/>
              <a:t>likelihood function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de-DE" sz="1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 i="1"/>
              <a:t> </a:t>
            </a:r>
            <a:r>
              <a:rPr lang="de-DE" altLang="de-DE" sz="1800"/>
              <a:t>posterior distribution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de-DE" sz="180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Bayesian model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470025"/>
          <a:ext cx="5129213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name="VISIO" r:id="rId3" imgW="5203440" imgH="2716200" progId="Visio.Drawing.6">
                  <p:embed/>
                </p:oleObj>
              </mc:Choice>
              <mc:Fallback>
                <p:oleObj name="VISIO" r:id="rId3" imgW="5203440" imgH="2716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70025"/>
                        <a:ext cx="5129213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595938"/>
            <a:ext cx="30019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930775"/>
            <a:ext cx="39465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895475"/>
            <a:ext cx="2308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4200525"/>
            <a:ext cx="35036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9235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Stochastic model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2738"/>
            <a:ext cx="76565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357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Outline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b="1" dirty="0" smtClean="0"/>
              <a:t>Electrical capacitance tomography</a:t>
            </a:r>
          </a:p>
          <a:p>
            <a:pPr lvl="2"/>
            <a:r>
              <a:rPr lang="en-US" sz="1800" dirty="0" smtClean="0"/>
              <a:t>Motivation</a:t>
            </a:r>
          </a:p>
          <a:p>
            <a:pPr lvl="2"/>
            <a:r>
              <a:rPr lang="en-US" sz="1800" dirty="0" smtClean="0"/>
              <a:t>HW setup</a:t>
            </a:r>
          </a:p>
          <a:p>
            <a:pPr lvl="2"/>
            <a:r>
              <a:rPr lang="en-US" sz="1800" dirty="0" smtClean="0"/>
              <a:t>Statistical modeling</a:t>
            </a:r>
          </a:p>
          <a:p>
            <a:pPr lvl="2"/>
            <a:r>
              <a:rPr lang="en-US" sz="1800" dirty="0" smtClean="0"/>
              <a:t>Inverse problem (Bayesian inference)</a:t>
            </a:r>
          </a:p>
          <a:p>
            <a:pPr lvl="1"/>
            <a:r>
              <a:rPr lang="en-US" sz="2000" b="1" dirty="0" smtClean="0"/>
              <a:t>Lithium-ion batteries</a:t>
            </a:r>
          </a:p>
          <a:p>
            <a:pPr lvl="2"/>
            <a:r>
              <a:rPr lang="en-US" sz="1800" dirty="0" smtClean="0"/>
              <a:t>Motivation</a:t>
            </a:r>
          </a:p>
          <a:p>
            <a:pPr lvl="2"/>
            <a:r>
              <a:rPr lang="en-US" sz="1800" dirty="0" smtClean="0"/>
              <a:t>Electrochemical model</a:t>
            </a:r>
          </a:p>
          <a:p>
            <a:pPr lvl="2"/>
            <a:r>
              <a:rPr lang="en-US" sz="1800" dirty="0" smtClean="0"/>
              <a:t>Parameter estimation</a:t>
            </a:r>
          </a:p>
          <a:p>
            <a:pPr lvl="2"/>
            <a:r>
              <a:rPr lang="en-US" sz="1800" dirty="0" smtClean="0"/>
              <a:t>Uncertainty quantification</a:t>
            </a:r>
          </a:p>
          <a:p>
            <a:pPr lvl="1"/>
            <a:r>
              <a:rPr lang="en-US" sz="2000" b="1" dirty="0" smtClean="0"/>
              <a:t>Concluding remarks</a:t>
            </a:r>
          </a:p>
          <a:p>
            <a:pPr lvl="1"/>
            <a:endParaRPr lang="en-US" sz="20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i="1" smtClean="0"/>
              <a:t>A-priori </a:t>
            </a:r>
            <a:r>
              <a:rPr lang="de-DE" altLang="de-DE" smtClean="0"/>
              <a:t>models</a:t>
            </a:r>
          </a:p>
        </p:txBody>
      </p:sp>
      <p:sp>
        <p:nvSpPr>
          <p:cNvPr id="34819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altLang="de-DE" smtClean="0">
                <a:solidFill>
                  <a:schemeClr val="accent2"/>
                </a:solidFill>
              </a:rPr>
              <a:t>Low-level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mtClean="0"/>
              <a:t>Gaussian priors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mtClean="0"/>
              <a:t>Markov Random Fields (MRF)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mtClean="0"/>
              <a:t>Sample-based priors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mtClean="0"/>
              <a:t>Impulse noise priors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de-DE" smtClean="0"/>
          </a:p>
          <a:p>
            <a:pPr>
              <a:buFontTx/>
              <a:buChar char="•"/>
            </a:pPr>
            <a:r>
              <a:rPr lang="de-DE" altLang="de-DE" smtClean="0">
                <a:solidFill>
                  <a:schemeClr val="accent2"/>
                </a:solidFill>
              </a:rPr>
              <a:t>Mid-level models</a:t>
            </a:r>
            <a:r>
              <a:rPr lang="de-DE" altLang="de-DE" smtClean="0"/>
              <a:t>: generic structure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mtClean="0"/>
              <a:t>structural priors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mtClean="0"/>
              <a:t>parameterized curves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altLang="de-DE" smtClean="0"/>
          </a:p>
          <a:p>
            <a:pPr>
              <a:buFontTx/>
              <a:buChar char="•"/>
            </a:pPr>
            <a:r>
              <a:rPr lang="de-DE" altLang="de-DE" smtClean="0">
                <a:solidFill>
                  <a:schemeClr val="accent2"/>
                </a:solidFill>
              </a:rPr>
              <a:t>High-level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mtClean="0"/>
              <a:t>Parameter spaces with varying dimensions</a:t>
            </a:r>
            <a:endParaRPr lang="en-US" altLang="de-DE" smtClean="0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731963"/>
            <a:ext cx="3565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8468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7" y="71438"/>
            <a:ext cx="7910512" cy="681038"/>
          </a:xfrm>
        </p:spPr>
        <p:txBody>
          <a:bodyPr/>
          <a:lstStyle/>
          <a:p>
            <a:r>
              <a:rPr lang="de-DE" altLang="de-DE" dirty="0" smtClean="0"/>
              <a:t>MCMC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Metropolis-Hastings </a:t>
            </a:r>
            <a:r>
              <a:rPr lang="de-DE" altLang="de-DE" dirty="0" err="1" smtClean="0"/>
              <a:t>dynamics</a:t>
            </a:r>
            <a:endParaRPr lang="en-US" altLang="de-DE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9281" y="1083965"/>
            <a:ext cx="7646988" cy="4543425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Char char="•"/>
            </a:pP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Given</a:t>
            </a:r>
            <a:r>
              <a:rPr lang="de-DE" altLang="de-DE" sz="1800" dirty="0" smtClean="0"/>
              <a:t> </a:t>
            </a:r>
          </a:p>
          <a:p>
            <a:pPr marL="0" indent="0">
              <a:buFontTx/>
              <a:buChar char="•"/>
            </a:pPr>
            <a:endParaRPr lang="de-DE" altLang="de-DE" sz="1800" dirty="0" smtClean="0"/>
          </a:p>
          <a:p>
            <a:pPr marL="0" indent="0">
              <a:buFontTx/>
              <a:buChar char="•"/>
            </a:pP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new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candidate</a:t>
            </a:r>
            <a:r>
              <a:rPr lang="de-DE" altLang="de-DE" sz="1800" dirty="0" smtClean="0"/>
              <a:t>                    </a:t>
            </a:r>
            <a:r>
              <a:rPr lang="de-DE" altLang="de-DE" sz="1800" dirty="0" err="1" smtClean="0"/>
              <a:t>with</a:t>
            </a:r>
            <a:endParaRPr lang="de-DE" altLang="de-DE" sz="1800" dirty="0" smtClean="0"/>
          </a:p>
          <a:p>
            <a:pPr marL="0" indent="0">
              <a:buFontTx/>
              <a:buChar char="•"/>
            </a:pPr>
            <a:endParaRPr lang="de-DE" altLang="de-DE" sz="1800" i="1" dirty="0" smtClean="0"/>
          </a:p>
          <a:p>
            <a:pPr marL="0" indent="0">
              <a:buFontTx/>
              <a:buChar char="•"/>
            </a:pP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acceptance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ratio</a:t>
            </a:r>
            <a:endParaRPr lang="de-DE" altLang="de-DE" sz="1800" dirty="0" smtClean="0"/>
          </a:p>
          <a:p>
            <a:pPr marL="0" indent="0">
              <a:buFontTx/>
              <a:buChar char="•"/>
            </a:pPr>
            <a:endParaRPr lang="de-DE" altLang="de-DE" sz="1800" dirty="0" smtClean="0"/>
          </a:p>
          <a:p>
            <a:pPr marL="0" indent="0">
              <a:buFontTx/>
              <a:buChar char="•"/>
            </a:pPr>
            <a:endParaRPr lang="de-DE" altLang="de-DE" sz="1800" dirty="0" smtClean="0"/>
          </a:p>
          <a:p>
            <a:pPr marL="0" indent="0">
              <a:buFontTx/>
              <a:buChar char="•"/>
            </a:pPr>
            <a:endParaRPr lang="de-DE" altLang="de-DE" sz="1800" dirty="0" smtClean="0"/>
          </a:p>
          <a:p>
            <a:pPr marL="0" indent="0">
              <a:buFontTx/>
              <a:buChar char="•"/>
            </a:pP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accept</a:t>
            </a:r>
            <a:r>
              <a:rPr lang="de-DE" altLang="de-DE" sz="1800" dirty="0" smtClean="0"/>
              <a:t>:                           </a:t>
            </a:r>
            <a:r>
              <a:rPr lang="de-DE" altLang="de-DE" sz="1800" dirty="0" err="1" smtClean="0"/>
              <a:t>if</a:t>
            </a:r>
            <a:endParaRPr lang="de-DE" altLang="de-DE" sz="1800" dirty="0" smtClean="0"/>
          </a:p>
          <a:p>
            <a:pPr marL="0" indent="0">
              <a:buFontTx/>
              <a:buChar char="•"/>
            </a:pP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reject</a:t>
            </a:r>
            <a:r>
              <a:rPr lang="de-DE" altLang="de-DE" sz="1800" dirty="0" smtClean="0"/>
              <a:t>:                            </a:t>
            </a:r>
            <a:r>
              <a:rPr lang="de-DE" altLang="de-DE" sz="1800" dirty="0" err="1" smtClean="0"/>
              <a:t>otherwise</a:t>
            </a:r>
            <a:endParaRPr lang="de-DE" altLang="de-DE" sz="1800" dirty="0" smtClean="0"/>
          </a:p>
          <a:p>
            <a:pPr marL="0" indent="0">
              <a:buFontTx/>
              <a:buChar char="•"/>
            </a:pPr>
            <a:endParaRPr lang="de-DE" altLang="de-DE" sz="1800" dirty="0" smtClean="0"/>
          </a:p>
          <a:p>
            <a:pPr marL="0" indent="0">
              <a:buFontTx/>
              <a:buChar char="•"/>
            </a:pP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repeat</a:t>
            </a:r>
            <a:r>
              <a:rPr lang="de-DE" altLang="de-DE" sz="1800" dirty="0" smtClean="0"/>
              <a:t> </a:t>
            </a:r>
            <a:endParaRPr lang="en-US" altLang="de-DE" sz="1800" dirty="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2" y="1029247"/>
            <a:ext cx="7651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44" y="1796010"/>
            <a:ext cx="9588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29047"/>
            <a:ext cx="12652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24" y="3035300"/>
            <a:ext cx="34686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44825"/>
            <a:ext cx="41449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42306"/>
            <a:ext cx="10652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04" y="3954798"/>
            <a:ext cx="10636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26" y="4326480"/>
            <a:ext cx="10747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0231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Proposing a new state</a:t>
            </a:r>
            <a:endParaRPr lang="en-US" altLang="de-DE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altLang="de-DE" dirty="0" smtClean="0"/>
              <a:t>Translation</a:t>
            </a:r>
          </a:p>
          <a:p>
            <a:pPr>
              <a:buFontTx/>
              <a:buChar char="•"/>
            </a:pPr>
            <a:r>
              <a:rPr lang="de-DE" altLang="de-DE" dirty="0" smtClean="0"/>
              <a:t>Vertex </a:t>
            </a:r>
            <a:r>
              <a:rPr lang="de-DE" altLang="de-DE" dirty="0" err="1" smtClean="0"/>
              <a:t>move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Scaling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smtClean="0"/>
              <a:t>Rotation</a:t>
            </a:r>
          </a:p>
          <a:p>
            <a:pPr>
              <a:buFontTx/>
              <a:buChar char="•"/>
            </a:pPr>
            <a:endParaRPr lang="de-DE" altLang="de-DE" dirty="0" smtClean="0"/>
          </a:p>
          <a:p>
            <a:pPr marL="0" indent="0"/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i="1" dirty="0" smtClean="0"/>
              <a:t>N</a:t>
            </a:r>
            <a:r>
              <a:rPr lang="de-DE" altLang="de-DE" dirty="0" smtClean="0"/>
              <a:t>=4 different </a:t>
            </a:r>
            <a:r>
              <a:rPr lang="de-DE" altLang="de-DE" dirty="0" err="1" smtClean="0"/>
              <a:t>moves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Probability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choosing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move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smtClean="0"/>
              <a:t>Overall </a:t>
            </a:r>
            <a:r>
              <a:rPr lang="de-DE" altLang="de-DE" dirty="0" err="1" smtClean="0"/>
              <a:t>transition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probability</a:t>
            </a:r>
            <a:endParaRPr lang="de-DE" altLang="de-DE" dirty="0" smtClean="0"/>
          </a:p>
          <a:p>
            <a:pPr>
              <a:buFontTx/>
              <a:buChar char="•"/>
            </a:pPr>
            <a:endParaRPr lang="en-US" altLang="de-DE" dirty="0" smtClean="0"/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395413"/>
            <a:ext cx="382587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07038"/>
            <a:ext cx="653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895872"/>
            <a:ext cx="1562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052736"/>
            <a:ext cx="1704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497732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497732"/>
            <a:ext cx="1190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348880"/>
            <a:ext cx="1819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0263"/>
            <a:ext cx="228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9242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Acceptance rate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It is important to monitor the acceptance rate (the fraction of candidate draws that are accepted) of your Metropolis-Hastings </a:t>
            </a:r>
            <a:r>
              <a:rPr lang="de-AT" dirty="0" err="1" smtClean="0"/>
              <a:t>algorithm</a:t>
            </a:r>
            <a:r>
              <a:rPr lang="de-AT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If your acceptance rate is too high, the chain is probably not mixing well (not moving around the parameter space quickly enough).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If your acceptance rate is too low, your algorithm is too inefficient (rejecting too many candidate draws).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is too high and too low depends on your specific algorithm, </a:t>
            </a:r>
            <a:r>
              <a:rPr lang="de-AT" dirty="0" smtClean="0"/>
              <a:t>but </a:t>
            </a:r>
            <a:r>
              <a:rPr lang="de-AT" dirty="0" err="1" smtClean="0"/>
              <a:t>generally</a:t>
            </a:r>
            <a:endParaRPr lang="de-AT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random walk: somewhere between 0.25 and 0.50 is </a:t>
            </a:r>
            <a:r>
              <a:rPr lang="de-AT" dirty="0" err="1" smtClean="0">
                <a:ea typeface="+mn-ea"/>
                <a:cs typeface="+mn-cs"/>
              </a:rPr>
              <a:t>recommended</a:t>
            </a:r>
            <a:endParaRPr lang="de-AT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independent: something close to 1 is preferred</a:t>
            </a:r>
            <a:endParaRPr lang="de-AT" dirty="0"/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849764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Solution of the inverse problem</a:t>
            </a:r>
            <a:endParaRPr lang="en-US" altLang="de-DE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68438"/>
            <a:ext cx="7772400" cy="4543425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altLang="de-DE" smtClean="0"/>
              <a:t>The MCMC methods are algorithms that allow for </a:t>
            </a:r>
            <a:r>
              <a:rPr lang="en-US" altLang="de-DE" smtClean="0">
                <a:solidFill>
                  <a:schemeClr val="accent2"/>
                </a:solidFill>
              </a:rPr>
              <a:t>generating such an ensemble of draws</a:t>
            </a:r>
            <a:r>
              <a:rPr lang="en-US" altLang="de-DE" smtClean="0"/>
              <a:t>.</a:t>
            </a:r>
          </a:p>
          <a:p>
            <a:pPr>
              <a:buFontTx/>
              <a:buChar char="•"/>
            </a:pPr>
            <a:r>
              <a:rPr lang="en-US" altLang="de-DE" smtClean="0"/>
              <a:t>The most commonly used algorithms are the </a:t>
            </a:r>
            <a:r>
              <a:rPr lang="en-US" altLang="de-DE" smtClean="0">
                <a:solidFill>
                  <a:schemeClr val="accent2"/>
                </a:solidFill>
              </a:rPr>
              <a:t>Metropolis-Hastings algorithm </a:t>
            </a:r>
            <a:r>
              <a:rPr lang="en-US" altLang="de-DE" smtClean="0"/>
              <a:t>and </a:t>
            </a:r>
            <a:r>
              <a:rPr lang="de-AT" altLang="de-DE" smtClean="0"/>
              <a:t>the </a:t>
            </a:r>
            <a:r>
              <a:rPr lang="de-AT" altLang="de-DE" smtClean="0">
                <a:solidFill>
                  <a:schemeClr val="accent2"/>
                </a:solidFill>
              </a:rPr>
              <a:t>Gibbs sampler</a:t>
            </a:r>
            <a:r>
              <a:rPr lang="de-AT" altLang="de-DE" smtClean="0"/>
              <a:t>.</a:t>
            </a:r>
          </a:p>
          <a:p>
            <a:pPr>
              <a:buFontTx/>
              <a:buChar char="•"/>
            </a:pPr>
            <a:r>
              <a:rPr lang="en-US" altLang="de-DE" smtClean="0"/>
              <a:t>Both are often </a:t>
            </a:r>
            <a:r>
              <a:rPr lang="en-US" altLang="de-DE" smtClean="0">
                <a:solidFill>
                  <a:schemeClr val="accent2"/>
                </a:solidFill>
              </a:rPr>
              <a:t>easy to implement and effective </a:t>
            </a:r>
            <a:r>
              <a:rPr lang="en-US" altLang="de-DE" smtClean="0"/>
              <a:t>in small dimensional cases – typically difficult to make efficient in large dimensional cases.</a:t>
            </a:r>
          </a:p>
          <a:p>
            <a:pPr>
              <a:buFontTx/>
              <a:buChar char="•"/>
            </a:pPr>
            <a:r>
              <a:rPr lang="en-US" altLang="de-DE" smtClean="0"/>
              <a:t>Note that in principle sampling does not necessitate any regularity of the density, </a:t>
            </a:r>
            <a:r>
              <a:rPr lang="de-AT" altLang="de-DE" smtClean="0"/>
              <a:t>such as differentiability. </a:t>
            </a:r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r>
              <a:rPr lang="en-US" altLang="de-DE" smtClean="0">
                <a:solidFill>
                  <a:schemeClr val="accent2"/>
                </a:solidFill>
              </a:rPr>
              <a:t>The honesty in statistical inversion</a:t>
            </a:r>
            <a:r>
              <a:rPr lang="en-US" altLang="de-DE" smtClean="0"/>
              <a:t>: if the data is poor and the models contain significant uncertainty, the variance of the estimate </a:t>
            </a:r>
            <a:r>
              <a:rPr lang="en-US" altLang="de-DE" b="1" smtClean="0">
                <a:solidFill>
                  <a:schemeClr val="accent2"/>
                </a:solidFill>
              </a:rPr>
              <a:t>can be very large</a:t>
            </a:r>
            <a:r>
              <a:rPr lang="en-US" altLang="de-DE" smtClean="0"/>
              <a:t>.</a:t>
            </a:r>
            <a:endParaRPr lang="de-DE" altLang="de-DE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altLang="de-DE" smtClean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2471646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Solution of the inverse problem</a:t>
            </a:r>
            <a:endParaRPr lang="en-US" altLang="de-DE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7916416" cy="45434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altLang="de-DE" dirty="0" err="1" smtClean="0"/>
              <a:t>Posterior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distribution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contains</a:t>
            </a:r>
            <a:r>
              <a:rPr lang="de-DE" altLang="de-DE" dirty="0" smtClean="0"/>
              <a:t> all </a:t>
            </a:r>
            <a:r>
              <a:rPr lang="de-DE" altLang="de-DE" dirty="0" err="1" smtClean="0"/>
              <a:t>information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endParaRPr lang="de-DE" altLang="de-DE" sz="18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de-DE" dirty="0" smtClean="0"/>
              <a:t>Point </a:t>
            </a:r>
            <a:r>
              <a:rPr lang="de-DE" altLang="de-DE" dirty="0" err="1" smtClean="0"/>
              <a:t>estimators</a:t>
            </a:r>
            <a:r>
              <a:rPr lang="de-DE" altLang="de-DE" dirty="0" smtClean="0"/>
              <a:t> (</a:t>
            </a:r>
            <a:r>
              <a:rPr lang="de-DE" altLang="de-DE" dirty="0" err="1" smtClean="0">
                <a:solidFill>
                  <a:schemeClr val="accent2"/>
                </a:solidFill>
              </a:rPr>
              <a:t>modes</a:t>
            </a:r>
            <a:r>
              <a:rPr lang="de-DE" altLang="de-DE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de-DE" altLang="de-DE" sz="1600" dirty="0" smtClean="0"/>
              <a:t>Maximum </a:t>
            </a:r>
            <a:r>
              <a:rPr lang="de-DE" altLang="de-DE" sz="1600" dirty="0" err="1" smtClean="0"/>
              <a:t>Likelihood</a:t>
            </a:r>
            <a:endParaRPr lang="de-DE" altLang="de-DE" sz="1600" dirty="0" smtClean="0"/>
          </a:p>
          <a:p>
            <a:pPr lvl="1">
              <a:lnSpc>
                <a:spcPct val="90000"/>
              </a:lnSpc>
            </a:pPr>
            <a:endParaRPr lang="de-DE" altLang="de-DE" sz="1600" dirty="0" smtClean="0"/>
          </a:p>
          <a:p>
            <a:pPr lvl="1">
              <a:lnSpc>
                <a:spcPct val="90000"/>
              </a:lnSpc>
            </a:pPr>
            <a:r>
              <a:rPr lang="de-DE" altLang="de-DE" sz="1600" dirty="0" smtClean="0"/>
              <a:t>Maximum </a:t>
            </a:r>
            <a:r>
              <a:rPr lang="de-DE" altLang="de-DE" sz="1600" i="1" dirty="0" smtClean="0"/>
              <a:t>a posteriori</a:t>
            </a:r>
          </a:p>
          <a:p>
            <a:pPr>
              <a:lnSpc>
                <a:spcPct val="90000"/>
              </a:lnSpc>
            </a:pPr>
            <a:endParaRPr lang="de-DE" altLang="de-DE" sz="18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de-DE" dirty="0" err="1" smtClean="0"/>
              <a:t>Inferential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solutions</a:t>
            </a:r>
            <a:r>
              <a:rPr lang="de-DE" altLang="de-DE" dirty="0" smtClean="0"/>
              <a:t> (</a:t>
            </a:r>
            <a:r>
              <a:rPr lang="de-DE" altLang="de-DE" dirty="0" err="1" smtClean="0">
                <a:solidFill>
                  <a:schemeClr val="accent2"/>
                </a:solidFill>
              </a:rPr>
              <a:t>expectations</a:t>
            </a:r>
            <a:r>
              <a:rPr lang="de-DE" altLang="de-DE" dirty="0" smtClean="0"/>
              <a:t>)</a:t>
            </a:r>
          </a:p>
          <a:p>
            <a:pPr>
              <a:lnSpc>
                <a:spcPct val="90000"/>
              </a:lnSpc>
            </a:pPr>
            <a:endParaRPr lang="de-DE" altLang="de-DE" sz="1800" dirty="0" smtClean="0"/>
          </a:p>
          <a:p>
            <a:pPr>
              <a:lnSpc>
                <a:spcPct val="90000"/>
              </a:lnSpc>
            </a:pPr>
            <a:endParaRPr lang="de-DE" altLang="de-DE" sz="1800" dirty="0" smtClean="0"/>
          </a:p>
          <a:p>
            <a:pPr>
              <a:lnSpc>
                <a:spcPct val="90000"/>
              </a:lnSpc>
            </a:pPr>
            <a:r>
              <a:rPr lang="de-DE" altLang="de-DE" sz="1800" dirty="0" smtClean="0"/>
              <a:t>	</a:t>
            </a:r>
          </a:p>
          <a:p>
            <a:pPr>
              <a:lnSpc>
                <a:spcPct val="90000"/>
              </a:lnSpc>
            </a:pPr>
            <a:r>
              <a:rPr lang="de-DE" altLang="de-DE" sz="1800" b="0" dirty="0" err="1" smtClean="0"/>
              <a:t>posterior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distribution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conditioned</a:t>
            </a:r>
            <a:r>
              <a:rPr lang="de-DE" altLang="de-DE" sz="1800" b="0" dirty="0" smtClean="0"/>
              <a:t> on </a:t>
            </a:r>
            <a:r>
              <a:rPr lang="de-DE" altLang="de-DE" sz="1800" b="0" dirty="0" err="1" smtClean="0"/>
              <a:t>measurements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>
                <a:solidFill>
                  <a:schemeClr val="accent2"/>
                </a:solidFill>
              </a:rPr>
              <a:t>and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prior</a:t>
            </a:r>
            <a:r>
              <a:rPr lang="de-DE" altLang="de-DE" sz="1800" b="0" dirty="0" smtClean="0"/>
              <a:t> </a:t>
            </a:r>
            <a:r>
              <a:rPr lang="de-DE" altLang="de-DE" sz="1800" b="0" dirty="0" err="1" smtClean="0"/>
              <a:t>information</a:t>
            </a:r>
            <a:r>
              <a:rPr lang="de-DE" altLang="de-DE" sz="1800" b="0" dirty="0" smtClean="0"/>
              <a:t>. </a:t>
            </a:r>
            <a:endParaRPr lang="de-DE" altLang="de-DE" sz="18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altLang="de-DE" dirty="0" smtClean="0"/>
              <a:t>Marginal </a:t>
            </a:r>
            <a:r>
              <a:rPr lang="de-DE" altLang="de-DE" dirty="0" err="1" smtClean="0"/>
              <a:t>densities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confidence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intervals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endParaRPr lang="en-US" altLang="de-DE" sz="1800" dirty="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48211"/>
            <a:ext cx="2728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36" y="2665736"/>
            <a:ext cx="2870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54" y="3980928"/>
            <a:ext cx="32496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6165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Reconstruction results</a:t>
            </a:r>
            <a:endParaRPr lang="en-US" altLang="de-DE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82738"/>
            <a:ext cx="8289925" cy="4543425"/>
          </a:xfrm>
        </p:spPr>
        <p:txBody>
          <a:bodyPr/>
          <a:lstStyle/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en-US" altLang="de-DE" smtClean="0"/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582738"/>
            <a:ext cx="2381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992563"/>
            <a:ext cx="22129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395413"/>
            <a:ext cx="30924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806825"/>
            <a:ext cx="30924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811588"/>
            <a:ext cx="3086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455738"/>
            <a:ext cx="313372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feld 16"/>
          <p:cNvSpPr txBox="1">
            <a:spLocks noChangeArrowheads="1"/>
          </p:cNvSpPr>
          <p:nvPr/>
        </p:nvSpPr>
        <p:spPr bwMode="auto">
          <a:xfrm>
            <a:off x="168275" y="5927725"/>
            <a:ext cx="1190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circumference </a:t>
            </a:r>
            <a:endParaRPr lang="en-US" altLang="de-DE"/>
          </a:p>
        </p:txBody>
      </p:sp>
      <p:sp>
        <p:nvSpPr>
          <p:cNvPr id="46091" name="Textfeld 17"/>
          <p:cNvSpPr txBox="1">
            <a:spLocks noChangeArrowheads="1"/>
          </p:cNvSpPr>
          <p:nvPr/>
        </p:nvSpPr>
        <p:spPr bwMode="auto">
          <a:xfrm>
            <a:off x="1189038" y="4600575"/>
            <a:ext cx="49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area</a:t>
            </a:r>
            <a:endParaRPr lang="en-US" altLang="de-DE"/>
          </a:p>
        </p:txBody>
      </p:sp>
      <p:cxnSp>
        <p:nvCxnSpPr>
          <p:cNvPr id="20" name="Gerade Verbindung mit Pfeil 19"/>
          <p:cNvCxnSpPr/>
          <p:nvPr/>
        </p:nvCxnSpPr>
        <p:spPr>
          <a:xfrm rot="5400000" flipH="1" flipV="1">
            <a:off x="1169194" y="5671344"/>
            <a:ext cx="276225" cy="2365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3" name="Textfeld 22"/>
          <p:cNvSpPr txBox="1">
            <a:spLocks noChangeArrowheads="1"/>
          </p:cNvSpPr>
          <p:nvPr/>
        </p:nvSpPr>
        <p:spPr bwMode="auto">
          <a:xfrm>
            <a:off x="292100" y="1257300"/>
            <a:ext cx="153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PVC pipe (100 mm)</a:t>
            </a:r>
            <a:endParaRPr lang="en-US" altLang="de-DE"/>
          </a:p>
        </p:txBody>
      </p:sp>
      <p:cxnSp>
        <p:nvCxnSpPr>
          <p:cNvPr id="24" name="Gerade Verbindung mit Pfeil 23"/>
          <p:cNvCxnSpPr/>
          <p:nvPr/>
        </p:nvCxnSpPr>
        <p:spPr>
          <a:xfrm rot="16200000" flipH="1">
            <a:off x="619919" y="1585119"/>
            <a:ext cx="341313" cy="2381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rot="5400000">
            <a:off x="1127125" y="3667125"/>
            <a:ext cx="5969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feld 16"/>
          <p:cNvSpPr txBox="1">
            <a:spLocks noChangeArrowheads="1"/>
          </p:cNvSpPr>
          <p:nvPr/>
        </p:nvSpPr>
        <p:spPr bwMode="auto">
          <a:xfrm>
            <a:off x="1425575" y="3530600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rgbClr val="FF0000"/>
                </a:solidFill>
              </a:rPr>
              <a:t>detail plot </a:t>
            </a:r>
            <a:endParaRPr lang="en-US" altLang="de-DE" sz="1400" b="1">
              <a:solidFill>
                <a:srgbClr val="FF0000"/>
              </a:solidFill>
            </a:endParaRPr>
          </a:p>
        </p:txBody>
      </p:sp>
      <p:cxnSp>
        <p:nvCxnSpPr>
          <p:cNvPr id="17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976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5692"/>
            <a:ext cx="7943850" cy="681038"/>
          </a:xfrm>
        </p:spPr>
        <p:txBody>
          <a:bodyPr/>
          <a:lstStyle/>
          <a:p>
            <a:pPr eaLnBrk="1" hangingPunct="1"/>
            <a:r>
              <a:rPr lang="de-DE" altLang="de-DE" dirty="0" err="1" smtClean="0"/>
              <a:t>Reconstructed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parameters</a:t>
            </a:r>
            <a:endParaRPr lang="en-US" altLang="de-DE" dirty="0" smtClean="0"/>
          </a:p>
        </p:txBody>
      </p:sp>
      <p:pic>
        <p:nvPicPr>
          <p:cNvPr id="4710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119188"/>
            <a:ext cx="36068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659188"/>
            <a:ext cx="3606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1658938"/>
            <a:ext cx="57800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641975" y="6002338"/>
            <a:ext cx="1662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 dirty="0" smtClean="0"/>
              <a:t>Statistical </a:t>
            </a:r>
            <a:r>
              <a:rPr lang="de-DE" altLang="de-DE" b="1" dirty="0" err="1" smtClean="0"/>
              <a:t>efficiency</a:t>
            </a:r>
            <a:endParaRPr lang="de-DE" altLang="de-DE" b="1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833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Reconstruction results</a:t>
            </a:r>
            <a:endParaRPr lang="en-US" altLang="de-DE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82738"/>
            <a:ext cx="8289925" cy="4543425"/>
          </a:xfrm>
        </p:spPr>
        <p:txBody>
          <a:bodyPr/>
          <a:lstStyle/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r>
              <a:rPr lang="de-DE" altLang="de-DE" smtClean="0"/>
              <a:t>                                           </a:t>
            </a:r>
            <a:endParaRPr lang="en-US" altLang="de-DE" smtClean="0"/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430338"/>
            <a:ext cx="31051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516063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840163"/>
            <a:ext cx="31051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849688"/>
            <a:ext cx="310515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feld 9"/>
          <p:cNvSpPr txBox="1">
            <a:spLocks noChangeArrowheads="1"/>
          </p:cNvSpPr>
          <p:nvPr/>
        </p:nvSpPr>
        <p:spPr bwMode="auto">
          <a:xfrm>
            <a:off x="1743075" y="3581400"/>
            <a:ext cx="1465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/>
              <a:t>elliptic contour</a:t>
            </a:r>
            <a:endParaRPr lang="en-US" altLang="de-DE" sz="1400" b="1"/>
          </a:p>
        </p:txBody>
      </p:sp>
      <p:sp>
        <p:nvSpPr>
          <p:cNvPr id="48137" name="Textfeld 10"/>
          <p:cNvSpPr txBox="1">
            <a:spLocks noChangeArrowheads="1"/>
          </p:cNvSpPr>
          <p:nvPr/>
        </p:nvSpPr>
        <p:spPr bwMode="auto">
          <a:xfrm>
            <a:off x="5873750" y="5986463"/>
            <a:ext cx="162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/>
              <a:t>complex contour</a:t>
            </a:r>
            <a:endParaRPr lang="en-US" altLang="de-DE" sz="1400" b="1"/>
          </a:p>
        </p:txBody>
      </p:sp>
      <p:sp>
        <p:nvSpPr>
          <p:cNvPr id="48138" name="Textfeld 11"/>
          <p:cNvSpPr txBox="1">
            <a:spLocks noChangeArrowheads="1"/>
          </p:cNvSpPr>
          <p:nvPr/>
        </p:nvSpPr>
        <p:spPr bwMode="auto">
          <a:xfrm>
            <a:off x="5797550" y="3609975"/>
            <a:ext cx="184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/>
              <a:t>Detailed scatterplot</a:t>
            </a:r>
            <a:endParaRPr lang="en-US" altLang="de-DE" sz="1400" b="1"/>
          </a:p>
        </p:txBody>
      </p:sp>
      <p:sp>
        <p:nvSpPr>
          <p:cNvPr id="48139" name="Textfeld 12"/>
          <p:cNvSpPr txBox="1">
            <a:spLocks noChangeArrowheads="1"/>
          </p:cNvSpPr>
          <p:nvPr/>
        </p:nvSpPr>
        <p:spPr bwMode="auto">
          <a:xfrm>
            <a:off x="1581150" y="5991225"/>
            <a:ext cx="1547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/>
              <a:t>circular contour</a:t>
            </a:r>
            <a:endParaRPr lang="en-US" altLang="de-DE" sz="1400" b="1"/>
          </a:p>
        </p:txBody>
      </p:sp>
      <p:cxnSp>
        <p:nvCxnSpPr>
          <p:cNvPr id="12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1461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Statistical efficiency</a:t>
            </a:r>
          </a:p>
        </p:txBody>
      </p:sp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690688"/>
            <a:ext cx="5129212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1741488"/>
            <a:ext cx="49657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feld 7"/>
          <p:cNvSpPr txBox="1">
            <a:spLocks noChangeArrowheads="1"/>
          </p:cNvSpPr>
          <p:nvPr/>
        </p:nvSpPr>
        <p:spPr bwMode="auto">
          <a:xfrm>
            <a:off x="1682750" y="5838825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Position (x,y)</a:t>
            </a:r>
            <a:endParaRPr lang="en-US" altLang="de-DE" sz="1600"/>
          </a:p>
        </p:txBody>
      </p:sp>
      <p:sp>
        <p:nvSpPr>
          <p:cNvPr id="51206" name="Textfeld 8"/>
          <p:cNvSpPr txBox="1">
            <a:spLocks noChangeArrowheads="1"/>
          </p:cNvSpPr>
          <p:nvPr/>
        </p:nvSpPr>
        <p:spPr bwMode="auto">
          <a:xfrm>
            <a:off x="6089650" y="5838825"/>
            <a:ext cx="110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Likelihood</a:t>
            </a:r>
            <a:endParaRPr lang="en-US" altLang="de-DE" sz="160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7642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Outline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b="1" dirty="0" smtClean="0"/>
              <a:t>Electrical capacitance tomography</a:t>
            </a:r>
          </a:p>
          <a:p>
            <a:pPr lvl="2"/>
            <a:r>
              <a:rPr lang="en-US" sz="1800" dirty="0" smtClean="0"/>
              <a:t>Motivation</a:t>
            </a:r>
          </a:p>
          <a:p>
            <a:pPr lvl="2"/>
            <a:r>
              <a:rPr lang="en-US" sz="1800" dirty="0" smtClean="0"/>
              <a:t>HW setup</a:t>
            </a:r>
          </a:p>
          <a:p>
            <a:pPr lvl="2"/>
            <a:r>
              <a:rPr lang="en-US" sz="1800" dirty="0" smtClean="0"/>
              <a:t>Statistical modeling</a:t>
            </a:r>
          </a:p>
          <a:p>
            <a:pPr lvl="2"/>
            <a:r>
              <a:rPr lang="en-US" sz="1800" dirty="0" smtClean="0"/>
              <a:t>Inverse problem (Bayesian inference)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Lithium-ion batteries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Electrochemical model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Parameter estimation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Uncertainty quantification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Concluding remarks</a:t>
            </a:r>
          </a:p>
          <a:p>
            <a:pPr lvl="1"/>
            <a:endParaRPr lang="en-US" sz="20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89889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Reconstruction results</a:t>
            </a:r>
            <a:endParaRPr lang="en-US" altLang="de-DE" smtClean="0"/>
          </a:p>
        </p:txBody>
      </p:sp>
      <p:sp>
        <p:nvSpPr>
          <p:cNvPr id="49155" name="Textfeld 7"/>
          <p:cNvSpPr txBox="1">
            <a:spLocks noChangeArrowheads="1"/>
          </p:cNvSpPr>
          <p:nvPr/>
        </p:nvSpPr>
        <p:spPr bwMode="auto">
          <a:xfrm>
            <a:off x="4640263" y="5327650"/>
            <a:ext cx="4373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/>
              <a:t>Scatter plot and conditional mean estimate</a:t>
            </a:r>
            <a:endParaRPr lang="en-US" altLang="de-DE" sz="1600" b="1"/>
          </a:p>
        </p:txBody>
      </p:sp>
      <p:pic>
        <p:nvPicPr>
          <p:cNvPr id="49156" name="Grafik 7" descr="real_sp_oi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000250"/>
            <a:ext cx="3797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feld 7"/>
          <p:cNvSpPr txBox="1">
            <a:spLocks noChangeArrowheads="1"/>
          </p:cNvSpPr>
          <p:nvPr/>
        </p:nvSpPr>
        <p:spPr bwMode="auto">
          <a:xfrm>
            <a:off x="914400" y="5338763"/>
            <a:ext cx="2160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/>
              <a:t>material distribution</a:t>
            </a:r>
            <a:endParaRPr lang="en-US" altLang="de-DE" sz="1600" b="1"/>
          </a:p>
        </p:txBody>
      </p:sp>
      <p:pic>
        <p:nvPicPr>
          <p:cNvPr id="49158" name="Grafik 6" descr="Sensor_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885950"/>
            <a:ext cx="3194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959729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Reconstruction based on data</a:t>
            </a:r>
            <a:endParaRPr lang="en-US" altLang="de-DE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312863"/>
            <a:ext cx="36353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1376363"/>
            <a:ext cx="275748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830638"/>
            <a:ext cx="319563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830638"/>
            <a:ext cx="3322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0457155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Statistical efficiency and IACT</a:t>
            </a:r>
          </a:p>
        </p:txBody>
      </p:sp>
      <p:sp>
        <p:nvSpPr>
          <p:cNvPr id="522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de-DE" smtClean="0"/>
              <a:t>Markov chain: the less consecutive states of the chain are correlated the more reliable estimates </a:t>
            </a:r>
            <a:r>
              <a:rPr lang="de-AT" altLang="de-DE" smtClean="0"/>
              <a:t>are obtainable.</a:t>
            </a:r>
            <a:endParaRPr lang="en-US" altLang="de-DE" smtClean="0"/>
          </a:p>
          <a:p>
            <a:pPr>
              <a:buFontTx/>
              <a:buChar char="•"/>
            </a:pPr>
            <a:r>
              <a:rPr lang="en-US" altLang="de-DE" smtClean="0"/>
              <a:t>The </a:t>
            </a:r>
            <a:r>
              <a:rPr lang="en-US" altLang="de-DE" smtClean="0">
                <a:solidFill>
                  <a:schemeClr val="accent2"/>
                </a:solidFill>
              </a:rPr>
              <a:t>Integrated Autocorrelation Time (IACT)</a:t>
            </a:r>
            <a:r>
              <a:rPr lang="en-US" altLang="de-DE" smtClean="0"/>
              <a:t> and can be interpreted as the number of correlated samples with the same variance-reducing power as one independent sample. </a:t>
            </a:r>
          </a:p>
          <a:p>
            <a:pPr>
              <a:buFontTx/>
              <a:buChar char="•"/>
            </a:pPr>
            <a:endParaRPr lang="en-US" altLang="de-DE" smtClean="0"/>
          </a:p>
          <a:p>
            <a:pPr>
              <a:buFontTx/>
              <a:buChar char="•"/>
            </a:pPr>
            <a:r>
              <a:rPr lang="en-US" altLang="de-DE" smtClean="0"/>
              <a:t>For a given posterior distribution the Markov chain should designed in way that the </a:t>
            </a:r>
            <a:r>
              <a:rPr lang="en-US" altLang="de-DE" smtClean="0">
                <a:solidFill>
                  <a:schemeClr val="accent2"/>
                </a:solidFill>
              </a:rPr>
              <a:t>IACT is as small as possible </a:t>
            </a:r>
            <a:r>
              <a:rPr lang="en-US" altLang="de-DE" smtClean="0"/>
              <a:t>implying a small variance of the estimate without needing a large sample set N.</a:t>
            </a:r>
          </a:p>
          <a:p>
            <a:pPr>
              <a:buFontTx/>
              <a:buChar char="•"/>
            </a:pPr>
            <a:r>
              <a:rPr lang="en-US" altLang="de-DE" smtClean="0"/>
              <a:t>The rate IACT/N at which the variance of the estimate reduces is called </a:t>
            </a:r>
            <a:r>
              <a:rPr lang="en-US" altLang="de-DE" smtClean="0">
                <a:solidFill>
                  <a:schemeClr val="accent2"/>
                </a:solidFill>
              </a:rPr>
              <a:t>statistical efficiency</a:t>
            </a:r>
            <a:r>
              <a:rPr lang="en-US" altLang="de-DE" smtClean="0"/>
              <a:t>.</a:t>
            </a:r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784498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363272" cy="468131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de-DE" altLang="de-DE" dirty="0" smtClean="0"/>
              <a:t>Kalman </a:t>
            </a:r>
            <a:r>
              <a:rPr lang="de-DE" altLang="de-DE" dirty="0" err="1" smtClean="0"/>
              <a:t>filter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extended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unscented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sigma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point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particle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filter</a:t>
            </a:r>
            <a:r>
              <a:rPr lang="de-DE" altLang="de-DE" dirty="0" smtClean="0"/>
              <a:t>, …</a:t>
            </a:r>
          </a:p>
          <a:p>
            <a:pPr>
              <a:buFontTx/>
              <a:buChar char="•"/>
            </a:pPr>
            <a:r>
              <a:rPr lang="de-DE" altLang="de-DE" dirty="0" err="1" smtClean="0"/>
              <a:t>Tomography</a:t>
            </a:r>
            <a:r>
              <a:rPr lang="de-DE" altLang="de-DE" dirty="0" smtClean="0"/>
              <a:t>: </a:t>
            </a:r>
          </a:p>
          <a:p>
            <a:pPr lvl="1">
              <a:buFontTx/>
              <a:buChar char="•"/>
            </a:pPr>
            <a:r>
              <a:rPr lang="de-DE" altLang="de-DE" dirty="0" err="1" smtClean="0"/>
              <a:t>Closed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contours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boundaries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between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regions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different </a:t>
            </a:r>
            <a:r>
              <a:rPr lang="de-DE" altLang="de-DE" dirty="0" err="1" smtClean="0"/>
              <a:t>electric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properties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smtClean="0">
                <a:solidFill>
                  <a:schemeClr val="accent2"/>
                </a:solidFill>
              </a:rPr>
              <a:t>Mid-level </a:t>
            </a:r>
            <a:r>
              <a:rPr lang="de-DE" altLang="de-DE" dirty="0" err="1" smtClean="0">
                <a:solidFill>
                  <a:schemeClr val="accent2"/>
                </a:solidFill>
              </a:rPr>
              <a:t>model</a:t>
            </a:r>
            <a:r>
              <a:rPr lang="de-DE" altLang="de-DE" dirty="0" smtClean="0">
                <a:solidFill>
                  <a:schemeClr val="accent2"/>
                </a:solidFill>
              </a:rPr>
              <a:t> (Fourier </a:t>
            </a:r>
            <a:r>
              <a:rPr lang="de-DE" altLang="de-DE" dirty="0" err="1" smtClean="0">
                <a:solidFill>
                  <a:schemeClr val="accent2"/>
                </a:solidFill>
              </a:rPr>
              <a:t>descriptors</a:t>
            </a:r>
            <a:r>
              <a:rPr lang="de-DE" altLang="de-DE" dirty="0" smtClean="0">
                <a:solidFill>
                  <a:schemeClr val="accent2"/>
                </a:solidFill>
              </a:rPr>
              <a:t>, B-</a:t>
            </a:r>
            <a:r>
              <a:rPr lang="de-DE" altLang="de-DE" dirty="0" err="1" smtClean="0">
                <a:solidFill>
                  <a:schemeClr val="accent2"/>
                </a:solidFill>
              </a:rPr>
              <a:t>spline</a:t>
            </a:r>
            <a:r>
              <a:rPr lang="de-DE" altLang="de-DE" dirty="0" smtClean="0">
                <a:solidFill>
                  <a:schemeClr val="accent2"/>
                </a:solidFill>
              </a:rPr>
              <a:t>, RBFs,…) </a:t>
            </a:r>
          </a:p>
          <a:p>
            <a:pPr>
              <a:buFontTx/>
              <a:buChar char="•"/>
            </a:pPr>
            <a:r>
              <a:rPr lang="de-DE" altLang="de-DE" dirty="0" smtClean="0"/>
              <a:t>State </a:t>
            </a:r>
            <a:r>
              <a:rPr lang="de-DE" altLang="de-DE" dirty="0" err="1" smtClean="0"/>
              <a:t>transition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measurement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model</a:t>
            </a:r>
            <a:r>
              <a:rPr lang="de-DE" altLang="de-DE" dirty="0" smtClean="0"/>
              <a:t> at time instant </a:t>
            </a:r>
            <a:r>
              <a:rPr lang="de-DE" altLang="de-DE" i="1" dirty="0" smtClean="0"/>
              <a:t>k</a:t>
            </a:r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>
              <a:sym typeface="Symbol" panose="05050102010706020507" pitchFamily="18" charset="2"/>
            </a:endParaRPr>
          </a:p>
          <a:p>
            <a:pPr>
              <a:buFontTx/>
              <a:buChar char="•"/>
            </a:pPr>
            <a:r>
              <a:rPr lang="de-DE" altLang="de-DE" dirty="0" err="1" smtClean="0">
                <a:sym typeface="Symbol" panose="05050102010706020507" pitchFamily="18" charset="2"/>
              </a:rPr>
              <a:t>problem</a:t>
            </a:r>
            <a:r>
              <a:rPr lang="de-DE" altLang="de-DE" dirty="0" smtClean="0">
                <a:sym typeface="Symbol" panose="05050102010706020507" pitchFamily="18" charset="2"/>
              </a:rPr>
              <a:t> of </a:t>
            </a:r>
            <a:r>
              <a:rPr lang="de-DE" altLang="de-DE" dirty="0" err="1" smtClean="0">
                <a:sym typeface="Symbol" panose="05050102010706020507" pitchFamily="18" charset="2"/>
              </a:rPr>
              <a:t>estimating</a:t>
            </a:r>
            <a:r>
              <a:rPr lang="de-DE" altLang="de-DE" dirty="0" smtClean="0">
                <a:sym typeface="Symbol" panose="05050102010706020507" pitchFamily="18" charset="2"/>
              </a:rPr>
              <a:t> </a:t>
            </a:r>
            <a:r>
              <a:rPr lang="de-DE" altLang="de-DE" dirty="0" err="1" smtClean="0">
                <a:sym typeface="Symbol" panose="05050102010706020507" pitchFamily="18" charset="2"/>
              </a:rPr>
              <a:t>the</a:t>
            </a:r>
            <a:r>
              <a:rPr lang="de-DE" altLang="de-DE" dirty="0" smtClean="0">
                <a:sym typeface="Symbol" panose="05050102010706020507" pitchFamily="18" charset="2"/>
              </a:rPr>
              <a:t> </a:t>
            </a:r>
            <a:r>
              <a:rPr lang="de-DE" altLang="de-DE" dirty="0" err="1" smtClean="0">
                <a:sym typeface="Symbol" panose="05050102010706020507" pitchFamily="18" charset="2"/>
              </a:rPr>
              <a:t>current</a:t>
            </a:r>
            <a:r>
              <a:rPr lang="de-DE" altLang="de-DE" dirty="0" smtClean="0">
                <a:sym typeface="Symbol" panose="05050102010706020507" pitchFamily="18" charset="2"/>
              </a:rPr>
              <a:t> </a:t>
            </a:r>
            <a:r>
              <a:rPr lang="de-DE" altLang="de-DE" dirty="0" err="1" smtClean="0">
                <a:sym typeface="Symbol" panose="05050102010706020507" pitchFamily="18" charset="2"/>
              </a:rPr>
              <a:t>contour</a:t>
            </a:r>
            <a:r>
              <a:rPr lang="de-DE" altLang="de-DE" dirty="0" smtClean="0">
                <a:sym typeface="Symbol" panose="05050102010706020507" pitchFamily="18" charset="2"/>
              </a:rPr>
              <a:t> of a </a:t>
            </a:r>
            <a:r>
              <a:rPr lang="de-DE" altLang="de-DE" dirty="0" err="1" smtClean="0">
                <a:sym typeface="Symbol" panose="05050102010706020507" pitchFamily="18" charset="2"/>
              </a:rPr>
              <a:t>dynamic</a:t>
            </a:r>
            <a:r>
              <a:rPr lang="de-DE" altLang="de-DE" dirty="0" smtClean="0">
                <a:sym typeface="Symbol" panose="05050102010706020507" pitchFamily="18" charset="2"/>
              </a:rPr>
              <a:t> </a:t>
            </a:r>
            <a:r>
              <a:rPr lang="de-DE" altLang="de-DE" dirty="0" err="1" smtClean="0">
                <a:sym typeface="Symbol" panose="05050102010706020507" pitchFamily="18" charset="2"/>
              </a:rPr>
              <a:t>system</a:t>
            </a:r>
            <a:endParaRPr lang="en-US" altLang="de-DE" dirty="0" smtClean="0">
              <a:sym typeface="Symbol" panose="05050102010706020507" pitchFamily="18" charset="2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Bayesian recursive filtering</a:t>
            </a:r>
          </a:p>
        </p:txBody>
      </p:sp>
      <p:pic>
        <p:nvPicPr>
          <p:cNvPr id="583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24" y="3789040"/>
            <a:ext cx="2667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6342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State estimation using Kalman technique</a:t>
            </a:r>
          </a:p>
        </p:txBody>
      </p:sp>
      <p:sp>
        <p:nvSpPr>
          <p:cNvPr id="593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AT" altLang="de-DE" smtClean="0"/>
              <a:t>State-space for ECT</a:t>
            </a:r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r>
              <a:rPr lang="de-AT" altLang="de-DE" smtClean="0"/>
              <a:t>Approximation:</a:t>
            </a:r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r>
              <a:rPr lang="de-AT" altLang="de-DE" smtClean="0"/>
              <a:t>Regularization:</a:t>
            </a:r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r>
              <a:rPr lang="de-AT" altLang="de-DE" smtClean="0"/>
              <a:t>Filter update</a:t>
            </a:r>
          </a:p>
        </p:txBody>
      </p:sp>
      <p:pic>
        <p:nvPicPr>
          <p:cNvPr id="59396" name="Picture 24" descr="txp_fi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62" y="1787525"/>
            <a:ext cx="25765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322" descr="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86055"/>
            <a:ext cx="30114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342" descr="txp_fi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00" y="5091113"/>
            <a:ext cx="33956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35" descr="txp_fig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041775"/>
            <a:ext cx="37449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4439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H</a:t>
            </a:r>
            <a:r>
              <a:rPr lang="en-US" altLang="de-DE" baseline="-25000" smtClean="0"/>
              <a:t>∞ </a:t>
            </a:r>
            <a:r>
              <a:rPr lang="de-AT" altLang="de-DE" smtClean="0"/>
              <a:t>filtering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de-DE" b="0" dirty="0" smtClean="0"/>
              <a:t>Forward maps are typically finite dimensional approximations of the </a:t>
            </a:r>
            <a:r>
              <a:rPr lang="de-AT" altLang="de-DE" b="0" dirty="0" smtClean="0"/>
              <a:t>infinite dimensional </a:t>
            </a:r>
            <a:r>
              <a:rPr lang="de-AT" altLang="de-DE" b="0" dirty="0" err="1" smtClean="0"/>
              <a:t>underlying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problem</a:t>
            </a:r>
            <a:r>
              <a:rPr lang="de-AT" altLang="de-DE" b="0" dirty="0" smtClean="0"/>
              <a:t>.</a:t>
            </a:r>
          </a:p>
          <a:p>
            <a:pPr>
              <a:buFontTx/>
              <a:buChar char="•"/>
            </a:pPr>
            <a:r>
              <a:rPr lang="en-US" altLang="de-DE" b="0" dirty="0" smtClean="0"/>
              <a:t>The </a:t>
            </a:r>
            <a:r>
              <a:rPr lang="en-US" altLang="de-DE" dirty="0" smtClean="0"/>
              <a:t>discretization error may become significant </a:t>
            </a:r>
            <a:r>
              <a:rPr lang="en-US" altLang="de-DE" b="0" dirty="0" smtClean="0"/>
              <a:t>compared to the </a:t>
            </a:r>
            <a:r>
              <a:rPr lang="de-AT" altLang="de-DE" b="0" dirty="0" err="1" smtClean="0"/>
              <a:t>measurement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error</a:t>
            </a:r>
            <a:endParaRPr lang="de-AT" altLang="de-DE" b="0" dirty="0" smtClean="0"/>
          </a:p>
          <a:p>
            <a:pPr>
              <a:buFontTx/>
              <a:buChar char="•"/>
            </a:pPr>
            <a:r>
              <a:rPr lang="en-US" altLang="de-DE" b="0" dirty="0" smtClean="0"/>
              <a:t>Compared to the measurement error, the </a:t>
            </a:r>
            <a:r>
              <a:rPr lang="en-US" altLang="de-DE" dirty="0" smtClean="0"/>
              <a:t>model error can also be biased</a:t>
            </a:r>
            <a:r>
              <a:rPr lang="en-US" altLang="de-DE" b="0" dirty="0" smtClean="0"/>
              <a:t>, whereas the measurement error has typically a negligible bias.</a:t>
            </a:r>
          </a:p>
          <a:p>
            <a:pPr>
              <a:buFontTx/>
              <a:buChar char="•"/>
            </a:pPr>
            <a:endParaRPr lang="en-US" altLang="de-DE" b="0" dirty="0" smtClean="0"/>
          </a:p>
          <a:p>
            <a:pPr>
              <a:buFontTx/>
              <a:buChar char="•"/>
            </a:pPr>
            <a:r>
              <a:rPr lang="en-US" altLang="de-DE" dirty="0" smtClean="0"/>
              <a:t>Aim</a:t>
            </a:r>
            <a:r>
              <a:rPr lang="en-US" altLang="de-DE" b="0" dirty="0" smtClean="0"/>
              <a:t>: </a:t>
            </a:r>
            <a:r>
              <a:rPr lang="en-US" altLang="de-DE" b="0" dirty="0" smtClean="0">
                <a:solidFill>
                  <a:schemeClr val="accent2"/>
                </a:solidFill>
              </a:rPr>
              <a:t>find best parameter estimation, assuming worst case simulation results.</a:t>
            </a:r>
            <a:endParaRPr lang="de-AT" altLang="de-DE" b="0" dirty="0" smtClean="0">
              <a:solidFill>
                <a:schemeClr val="accent2"/>
              </a:solidFill>
            </a:endParaRPr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683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State-space modeling</a:t>
            </a:r>
          </a:p>
        </p:txBody>
      </p:sp>
      <p:sp>
        <p:nvSpPr>
          <p:cNvPr id="61443" name="Inhaltsplatzhalter 2"/>
          <p:cNvSpPr>
            <a:spLocks noGrp="1"/>
          </p:cNvSpPr>
          <p:nvPr>
            <p:ph idx="1"/>
          </p:nvPr>
        </p:nvSpPr>
        <p:spPr>
          <a:xfrm>
            <a:off x="395288" y="981075"/>
            <a:ext cx="8497192" cy="5400675"/>
          </a:xfrm>
        </p:spPr>
        <p:txBody>
          <a:bodyPr/>
          <a:lstStyle/>
          <a:p>
            <a:pPr>
              <a:buFontTx/>
              <a:buChar char="•"/>
            </a:pPr>
            <a:r>
              <a:rPr lang="de-AT" altLang="de-DE" dirty="0" smtClean="0"/>
              <a:t>Linear </a:t>
            </a:r>
            <a:r>
              <a:rPr lang="de-AT" altLang="de-DE" dirty="0" err="1" smtClean="0"/>
              <a:t>system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theory</a:t>
            </a: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r>
              <a:rPr lang="de-AT" altLang="de-DE" dirty="0" err="1" smtClean="0">
                <a:solidFill>
                  <a:schemeClr val="accent2"/>
                </a:solidFill>
              </a:rPr>
              <a:t>Estimation</a:t>
            </a:r>
            <a:r>
              <a:rPr lang="de-AT" altLang="de-DE" dirty="0" smtClean="0">
                <a:solidFill>
                  <a:schemeClr val="accent2"/>
                </a:solidFill>
              </a:rPr>
              <a:t> </a:t>
            </a:r>
            <a:r>
              <a:rPr lang="de-AT" altLang="de-DE" dirty="0" err="1" smtClean="0">
                <a:solidFill>
                  <a:schemeClr val="accent2"/>
                </a:solidFill>
              </a:rPr>
              <a:t>problem</a:t>
            </a:r>
            <a:r>
              <a:rPr lang="de-AT" altLang="de-DE" dirty="0" smtClean="0"/>
              <a:t>: </a:t>
            </a:r>
            <a:r>
              <a:rPr lang="de-AT" altLang="de-DE" b="0" dirty="0" smtClean="0"/>
              <a:t>find an </a:t>
            </a:r>
            <a:r>
              <a:rPr lang="de-AT" altLang="de-DE" b="0" dirty="0" err="1" smtClean="0"/>
              <a:t>estimate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for</a:t>
            </a:r>
            <a:r>
              <a:rPr lang="de-AT" altLang="de-DE" b="0" dirty="0" smtClean="0"/>
              <a:t> x </a:t>
            </a:r>
            <a:r>
              <a:rPr lang="de-AT" altLang="de-DE" b="0" dirty="0" err="1" smtClean="0"/>
              <a:t>using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prior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knowledge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about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the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previous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state</a:t>
            </a:r>
            <a:endParaRPr lang="de-AT" altLang="de-DE" b="0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r>
              <a:rPr lang="de-AT" altLang="de-DE" dirty="0" smtClean="0"/>
              <a:t>Kalman </a:t>
            </a:r>
            <a:r>
              <a:rPr lang="de-AT" altLang="de-DE" dirty="0" err="1" smtClean="0"/>
              <a:t>filter</a:t>
            </a: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r>
              <a:rPr lang="en-US" altLang="de-DE" dirty="0" smtClean="0"/>
              <a:t>H</a:t>
            </a:r>
            <a:r>
              <a:rPr lang="en-US" altLang="de-DE" baseline="-25000" dirty="0" smtClean="0"/>
              <a:t>∞ </a:t>
            </a:r>
            <a:r>
              <a:rPr lang="de-AT" altLang="de-DE" dirty="0" err="1" smtClean="0"/>
              <a:t>filter</a:t>
            </a:r>
            <a:endParaRPr lang="de-AT" altLang="de-DE" dirty="0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89857"/>
            <a:ext cx="2647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94" y="3429000"/>
            <a:ext cx="1933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10" y="4725144"/>
            <a:ext cx="31432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924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Inhaltsplatzhalter 2"/>
          <p:cNvSpPr>
            <a:spLocks noGrp="1"/>
          </p:cNvSpPr>
          <p:nvPr>
            <p:ph idx="1"/>
          </p:nvPr>
        </p:nvSpPr>
        <p:spPr>
          <a:xfrm>
            <a:off x="899592" y="2564904"/>
            <a:ext cx="7772400" cy="472281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altLang="de-DE" b="1" dirty="0" smtClean="0"/>
              <a:t>S, Q </a:t>
            </a:r>
            <a:r>
              <a:rPr lang="en-US" altLang="de-DE" dirty="0" smtClean="0"/>
              <a:t>and</a:t>
            </a:r>
            <a:r>
              <a:rPr lang="en-US" altLang="de-DE" b="1" dirty="0" smtClean="0"/>
              <a:t> R </a:t>
            </a:r>
            <a:r>
              <a:rPr lang="en-US" altLang="de-DE" dirty="0" smtClean="0"/>
              <a:t>are the design parameters of the filter. For J &lt; 1/</a:t>
            </a:r>
            <a:r>
              <a:rPr lang="el-GR" altLang="de-DE" dirty="0" smtClean="0"/>
              <a:t>θ</a:t>
            </a:r>
            <a:r>
              <a:rPr lang="en-US" altLang="de-DE" dirty="0" smtClean="0"/>
              <a:t> a recursive filter can be obtained:</a:t>
            </a:r>
            <a:endParaRPr lang="en-US" altLang="de-DE" sz="1800" dirty="0" smtClean="0"/>
          </a:p>
          <a:p>
            <a:pPr>
              <a:buFontTx/>
              <a:buChar char="•"/>
            </a:pPr>
            <a:endParaRPr lang="en-US" altLang="de-DE" sz="1800" dirty="0" smtClean="0"/>
          </a:p>
          <a:p>
            <a:pPr>
              <a:buFontTx/>
              <a:buChar char="•"/>
            </a:pPr>
            <a:endParaRPr lang="en-US" altLang="de-DE" sz="1800" dirty="0" smtClean="0"/>
          </a:p>
          <a:p>
            <a:pPr>
              <a:buFontTx/>
              <a:buChar char="•"/>
            </a:pPr>
            <a:endParaRPr lang="en-US" altLang="de-DE" sz="1800" dirty="0" smtClean="0"/>
          </a:p>
          <a:p>
            <a:pPr>
              <a:buFontTx/>
              <a:buChar char="•"/>
            </a:pPr>
            <a:endParaRPr lang="en-US" altLang="de-DE" sz="1800" dirty="0" smtClean="0"/>
          </a:p>
          <a:p>
            <a:pPr>
              <a:buFontTx/>
              <a:buChar char="•"/>
            </a:pPr>
            <a:endParaRPr lang="en-US" altLang="de-DE" sz="1800" dirty="0" smtClean="0"/>
          </a:p>
          <a:p>
            <a:pPr>
              <a:buFontTx/>
              <a:buChar char="•"/>
            </a:pPr>
            <a:endParaRPr lang="en-US" altLang="de-DE" sz="1800" dirty="0" smtClean="0"/>
          </a:p>
          <a:p>
            <a:pPr>
              <a:buFontTx/>
              <a:buChar char="•"/>
            </a:pPr>
            <a:r>
              <a:rPr lang="en-US" altLang="de-DE" dirty="0" smtClean="0">
                <a:solidFill>
                  <a:schemeClr val="accent2"/>
                </a:solidFill>
              </a:rPr>
              <a:t>No statistical assumptions are made during the derivations!</a:t>
            </a:r>
            <a:endParaRPr lang="de-AT" altLang="de-DE" dirty="0" smtClean="0">
              <a:solidFill>
                <a:schemeClr val="accent2"/>
              </a:solidFill>
            </a:endParaRPr>
          </a:p>
        </p:txBody>
      </p:sp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87728"/>
            <a:ext cx="60372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The approach</a:t>
            </a: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6085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2920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Difference to the KF</a:t>
            </a:r>
          </a:p>
        </p:txBody>
      </p:sp>
      <p:sp>
        <p:nvSpPr>
          <p:cNvPr id="634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AT" altLang="de-DE" b="0" dirty="0" err="1" smtClean="0"/>
              <a:t>For</a:t>
            </a:r>
            <a:r>
              <a:rPr lang="de-AT" altLang="de-DE" b="0" dirty="0" smtClean="0"/>
              <a:t> </a:t>
            </a:r>
            <a:r>
              <a:rPr lang="el-GR" altLang="de-DE" b="0" dirty="0" smtClean="0"/>
              <a:t>θ</a:t>
            </a:r>
            <a:r>
              <a:rPr lang="de-AT" altLang="de-DE" b="0" dirty="0" smtClean="0"/>
              <a:t>=0 </a:t>
            </a:r>
            <a:r>
              <a:rPr lang="de-AT" altLang="de-DE" b="0" dirty="0" err="1" smtClean="0"/>
              <a:t>the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filter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reduces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to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the</a:t>
            </a:r>
            <a:r>
              <a:rPr lang="de-AT" altLang="de-DE" b="0" dirty="0" smtClean="0"/>
              <a:t> Kalman </a:t>
            </a:r>
            <a:r>
              <a:rPr lang="de-AT" altLang="de-DE" b="0" dirty="0" err="1" smtClean="0"/>
              <a:t>filter</a:t>
            </a:r>
            <a:endParaRPr lang="de-AT" altLang="de-DE" b="0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endParaRPr lang="de-AT" altLang="de-DE" dirty="0" smtClean="0"/>
          </a:p>
          <a:p>
            <a:pPr>
              <a:buFontTx/>
              <a:buChar char="•"/>
            </a:pPr>
            <a:r>
              <a:rPr lang="de-AT" altLang="de-DE" b="0" dirty="0" smtClean="0"/>
              <a:t>As </a:t>
            </a:r>
            <a:r>
              <a:rPr lang="de-AT" altLang="de-DE" b="0" dirty="0" err="1" smtClean="0"/>
              <a:t>no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assumptions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about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w</a:t>
            </a:r>
            <a:r>
              <a:rPr lang="de-AT" altLang="de-DE" b="0" baseline="-25000" dirty="0" err="1" smtClean="0"/>
              <a:t>k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and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v</a:t>
            </a:r>
            <a:r>
              <a:rPr lang="de-AT" altLang="de-DE" b="0" baseline="-25000" dirty="0" err="1" smtClean="0"/>
              <a:t>k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are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made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during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the</a:t>
            </a:r>
            <a:r>
              <a:rPr lang="de-AT" altLang="de-DE" b="0" dirty="0" smtClean="0"/>
              <a:t> design </a:t>
            </a:r>
            <a:r>
              <a:rPr lang="de-AT" altLang="de-DE" b="0" dirty="0" err="1" smtClean="0"/>
              <a:t>process</a:t>
            </a:r>
            <a:r>
              <a:rPr lang="de-AT" altLang="de-DE" b="0" dirty="0" smtClean="0"/>
              <a:t>, </a:t>
            </a:r>
            <a:r>
              <a:rPr lang="de-AT" altLang="de-DE" b="0" dirty="0" err="1" smtClean="0"/>
              <a:t>this</a:t>
            </a:r>
            <a:r>
              <a:rPr lang="de-AT" altLang="de-DE" b="0" dirty="0" smtClean="0"/>
              <a:t> </a:t>
            </a:r>
            <a:r>
              <a:rPr lang="de-AT" altLang="de-DE" b="0" dirty="0" err="1" smtClean="0"/>
              <a:t>is</a:t>
            </a:r>
            <a:r>
              <a:rPr lang="de-AT" altLang="de-DE" b="0" dirty="0" smtClean="0"/>
              <a:t> robust </a:t>
            </a:r>
            <a:r>
              <a:rPr lang="de-AT" altLang="de-DE" b="0" dirty="0" err="1" smtClean="0"/>
              <a:t>by</a:t>
            </a:r>
            <a:r>
              <a:rPr lang="de-AT" altLang="de-DE" b="0" dirty="0" smtClean="0"/>
              <a:t> design.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178050"/>
            <a:ext cx="59658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feld 5"/>
          <p:cNvSpPr txBox="1">
            <a:spLocks noChangeArrowheads="1"/>
          </p:cNvSpPr>
          <p:nvPr/>
        </p:nvSpPr>
        <p:spPr bwMode="auto">
          <a:xfrm>
            <a:off x="1804988" y="3348038"/>
            <a:ext cx="5637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800">
                <a:sym typeface="Wingdings" panose="05000000000000000000" pitchFamily="2" charset="2"/>
              </a:rPr>
              <a:t> </a:t>
            </a:r>
            <a:r>
              <a:rPr lang="de-AT" altLang="de-DE" sz="1800"/>
              <a:t>best estimate for </a:t>
            </a:r>
            <a:r>
              <a:rPr lang="de-AT" altLang="de-DE" sz="1800" b="1"/>
              <a:t>x</a:t>
            </a:r>
            <a:r>
              <a:rPr lang="de-AT" altLang="de-DE" sz="1800" b="1" baseline="-25000"/>
              <a:t>k</a:t>
            </a:r>
            <a:r>
              <a:rPr lang="de-AT" altLang="de-DE" sz="1800"/>
              <a:t> under worst case assumptions</a:t>
            </a:r>
          </a:p>
        </p:txBody>
      </p:sp>
      <p:cxnSp>
        <p:nvCxnSpPr>
          <p:cNvPr id="6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2067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Results for ECT</a:t>
            </a:r>
          </a:p>
        </p:txBody>
      </p:sp>
      <p:sp>
        <p:nvSpPr>
          <p:cNvPr id="655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endParaRPr lang="de-AT" altLang="de-DE" smtClean="0"/>
          </a:p>
          <a:p>
            <a:pPr>
              <a:buFontTx/>
              <a:buChar char="•"/>
            </a:pPr>
            <a:r>
              <a:rPr lang="de-AT" altLang="de-DE" smtClean="0"/>
              <a:t>Statistical evaluation of the void fraction error: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87226"/>
            <a:ext cx="537845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01191"/>
            <a:ext cx="2057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0055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Motivation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382713"/>
            <a:ext cx="7772400" cy="48545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DE" altLang="de-DE" dirty="0" err="1" smtClean="0"/>
              <a:t>Why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process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monitoring</a:t>
            </a:r>
            <a:r>
              <a:rPr lang="de-DE" altLang="de-DE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smtClean="0"/>
              <a:t>process design, control,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optimization</a:t>
            </a:r>
            <a:endParaRPr lang="de-DE" altLang="de-DE" sz="1600" dirty="0" smtClean="0"/>
          </a:p>
          <a:p>
            <a:pPr lvl="1">
              <a:lnSpc>
                <a:spcPct val="90000"/>
              </a:lnSpc>
            </a:pPr>
            <a:r>
              <a:rPr lang="de-DE" altLang="de-DE" sz="1600" dirty="0" err="1" smtClean="0"/>
              <a:t>determination</a:t>
            </a:r>
            <a:r>
              <a:rPr lang="de-DE" altLang="de-DE" sz="1600" dirty="0" smtClean="0"/>
              <a:t> of </a:t>
            </a:r>
            <a:r>
              <a:rPr lang="de-DE" altLang="de-DE" sz="1600" dirty="0" err="1" smtClean="0"/>
              <a:t>process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parameters</a:t>
            </a:r>
            <a:r>
              <a:rPr lang="de-DE" altLang="de-DE" sz="1600" dirty="0" smtClean="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de-DE" sz="1600" dirty="0" smtClean="0"/>
              <a:t>	</a:t>
            </a:r>
            <a:r>
              <a:rPr lang="de-DE" altLang="de-DE" sz="1600" dirty="0" err="1" smtClean="0"/>
              <a:t>that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can‘t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be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measured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directly</a:t>
            </a:r>
            <a:r>
              <a:rPr lang="de-DE" altLang="de-DE" sz="1600" dirty="0" smtClean="0"/>
              <a:t> </a:t>
            </a:r>
          </a:p>
          <a:p>
            <a:pPr lvl="1">
              <a:lnSpc>
                <a:spcPct val="90000"/>
              </a:lnSpc>
            </a:pPr>
            <a:endParaRPr lang="de-DE" altLang="de-DE" sz="1600" dirty="0" smtClean="0"/>
          </a:p>
          <a:p>
            <a:pPr>
              <a:lnSpc>
                <a:spcPct val="90000"/>
              </a:lnSpc>
            </a:pPr>
            <a:r>
              <a:rPr lang="en-US" altLang="de-DE" dirty="0" smtClean="0"/>
              <a:t>Electrical capacitance </a:t>
            </a:r>
            <a:r>
              <a:rPr lang="en-US" altLang="de-DE" dirty="0"/>
              <a:t>t</a:t>
            </a:r>
            <a:r>
              <a:rPr lang="en-US" altLang="de-DE" dirty="0" smtClean="0"/>
              <a:t>omography</a:t>
            </a:r>
          </a:p>
          <a:p>
            <a:pPr lvl="1">
              <a:lnSpc>
                <a:spcPct val="90000"/>
              </a:lnSpc>
            </a:pPr>
            <a:r>
              <a:rPr lang="de-DE" altLang="de-DE" sz="1600" dirty="0" smtClean="0"/>
              <a:t>n</a:t>
            </a:r>
            <a:r>
              <a:rPr lang="en-US" altLang="de-DE" sz="1600" dirty="0" smtClean="0"/>
              <a:t>on</a:t>
            </a:r>
            <a:r>
              <a:rPr lang="de-DE" altLang="de-DE" sz="1600" dirty="0" smtClean="0"/>
              <a:t>-</a:t>
            </a:r>
            <a:r>
              <a:rPr lang="en-US" altLang="de-DE" sz="1600" dirty="0" smtClean="0"/>
              <a:t>conducting materials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smtClean="0"/>
              <a:t>heterogeneous flow structures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/>
              <a:t>nonivasive</a:t>
            </a:r>
            <a:r>
              <a:rPr lang="en-US" altLang="de-DE" sz="16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de-DE" altLang="de-DE" sz="1600" dirty="0" smtClean="0"/>
              <a:t>r</a:t>
            </a:r>
            <a:r>
              <a:rPr lang="en-US" altLang="de-DE" sz="1600" dirty="0" err="1" smtClean="0"/>
              <a:t>obust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and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cheap</a:t>
            </a:r>
            <a:r>
              <a:rPr lang="de-DE" altLang="de-DE" sz="1600" dirty="0" smtClean="0"/>
              <a:t> (e.g. X-Ray)</a:t>
            </a:r>
            <a:endParaRPr lang="en-US" altLang="de-DE" sz="1600" dirty="0" smtClean="0"/>
          </a:p>
          <a:p>
            <a:pPr lvl="1">
              <a:lnSpc>
                <a:spcPct val="90000"/>
              </a:lnSpc>
            </a:pPr>
            <a:endParaRPr lang="en-US" altLang="de-DE" sz="1600" dirty="0" smtClean="0"/>
          </a:p>
          <a:p>
            <a:pPr>
              <a:lnSpc>
                <a:spcPct val="90000"/>
              </a:lnSpc>
            </a:pPr>
            <a:r>
              <a:rPr lang="de-DE" altLang="de-DE" dirty="0" err="1" smtClean="0"/>
              <a:t>Constraints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requirements</a:t>
            </a:r>
            <a:endParaRPr lang="en-US" altLang="de-DE" dirty="0" smtClean="0"/>
          </a:p>
          <a:p>
            <a:pPr lvl="1">
              <a:lnSpc>
                <a:spcPct val="90000"/>
              </a:lnSpc>
            </a:pPr>
            <a:r>
              <a:rPr lang="en-US" altLang="de-DE" sz="1600" dirty="0" smtClean="0"/>
              <a:t>robust estimation of current process state and process parameters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smtClean="0"/>
              <a:t>measurement uncertainties</a:t>
            </a:r>
            <a:endParaRPr lang="de-DE" altLang="de-DE" sz="1600" dirty="0" smtClean="0"/>
          </a:p>
          <a:p>
            <a:pPr lvl="1">
              <a:lnSpc>
                <a:spcPct val="90000"/>
              </a:lnSpc>
            </a:pPr>
            <a:r>
              <a:rPr lang="en-US" altLang="de-DE" sz="1600" dirty="0" smtClean="0"/>
              <a:t>non-stationary material distributions (fluid dynamics)</a:t>
            </a:r>
          </a:p>
          <a:p>
            <a:pPr lvl="1">
              <a:lnSpc>
                <a:spcPct val="90000"/>
              </a:lnSpc>
            </a:pPr>
            <a:r>
              <a:rPr lang="de-DE" altLang="de-DE" sz="1600" dirty="0" err="1" smtClean="0"/>
              <a:t>harsh</a:t>
            </a:r>
            <a:r>
              <a:rPr lang="de-DE" altLang="de-DE" sz="1600" dirty="0" smtClean="0"/>
              <a:t> environmental </a:t>
            </a:r>
            <a:r>
              <a:rPr lang="de-DE" altLang="de-DE" sz="1600" dirty="0" err="1" smtClean="0"/>
              <a:t>conditions</a:t>
            </a:r>
            <a:r>
              <a:rPr lang="de-DE" altLang="de-DE" sz="1600" dirty="0" smtClean="0"/>
              <a:t> (</a:t>
            </a:r>
            <a:r>
              <a:rPr lang="de-DE" altLang="de-DE" sz="1600" dirty="0" err="1" smtClean="0"/>
              <a:t>pressure</a:t>
            </a:r>
            <a:r>
              <a:rPr lang="de-DE" altLang="de-DE" sz="1600" dirty="0" smtClean="0"/>
              <a:t>, </a:t>
            </a:r>
            <a:r>
              <a:rPr lang="de-DE" altLang="de-DE" sz="1600" dirty="0" err="1" smtClean="0"/>
              <a:t>temperature</a:t>
            </a:r>
            <a:r>
              <a:rPr lang="de-DE" altLang="de-DE" sz="1600" dirty="0" smtClean="0"/>
              <a:t>)</a:t>
            </a:r>
            <a:endParaRPr lang="en-US" altLang="de-DE" sz="1600" dirty="0" smtClean="0"/>
          </a:p>
        </p:txBody>
      </p:sp>
      <p:pic>
        <p:nvPicPr>
          <p:cNvPr id="15364" name="Picture 4" descr="Captom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433513"/>
            <a:ext cx="440531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3554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smtClean="0"/>
              <a:t>Quick </a:t>
            </a:r>
            <a:r>
              <a:rPr lang="de-AT" altLang="de-DE" dirty="0" err="1" smtClean="0"/>
              <a:t>summary</a:t>
            </a:r>
            <a:endParaRPr lang="de-AT" altLang="de-DE" dirty="0" smtClean="0"/>
          </a:p>
        </p:txBody>
      </p:sp>
      <p:sp>
        <p:nvSpPr>
          <p:cNvPr id="665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de-DE" smtClean="0"/>
              <a:t>The H</a:t>
            </a:r>
            <a:r>
              <a:rPr lang="en-US" altLang="de-DE" baseline="-25000" smtClean="0"/>
              <a:t>∞ </a:t>
            </a:r>
            <a:r>
              <a:rPr lang="de-AT" altLang="de-DE" smtClean="0"/>
              <a:t>filter </a:t>
            </a:r>
            <a:r>
              <a:rPr lang="en-US" altLang="de-DE" smtClean="0"/>
              <a:t>is as </a:t>
            </a:r>
            <a:r>
              <a:rPr lang="en-US" altLang="de-DE" smtClean="0">
                <a:solidFill>
                  <a:schemeClr val="accent2"/>
                </a:solidFill>
              </a:rPr>
              <a:t>robust version </a:t>
            </a:r>
            <a:r>
              <a:rPr lang="en-US" altLang="de-DE" smtClean="0"/>
              <a:t>of the Kalman filter.</a:t>
            </a:r>
          </a:p>
          <a:p>
            <a:pPr>
              <a:buFontTx/>
              <a:buChar char="•"/>
            </a:pPr>
            <a:r>
              <a:rPr lang="en-US" altLang="de-DE" smtClean="0"/>
              <a:t>The used models for solving the inverse problem in ECT can suffer </a:t>
            </a:r>
            <a:r>
              <a:rPr lang="de-AT" altLang="de-DE" smtClean="0"/>
              <a:t>from large model errors </a:t>
            </a:r>
            <a:r>
              <a:rPr lang="de-AT" altLang="de-DE" smtClean="0">
                <a:sym typeface="Wingdings" panose="05000000000000000000" pitchFamily="2" charset="2"/>
              </a:rPr>
              <a:t> model-order reduction</a:t>
            </a:r>
            <a:endParaRPr lang="de-AT" altLang="de-DE" smtClean="0"/>
          </a:p>
          <a:p>
            <a:pPr>
              <a:buFontTx/>
              <a:buChar char="•"/>
            </a:pPr>
            <a:r>
              <a:rPr lang="en-US" altLang="de-DE" smtClean="0"/>
              <a:t>H</a:t>
            </a:r>
            <a:r>
              <a:rPr lang="en-US" altLang="de-DE" baseline="-25000" smtClean="0"/>
              <a:t>∞ </a:t>
            </a:r>
            <a:r>
              <a:rPr lang="de-AT" altLang="de-DE" smtClean="0"/>
              <a:t>filter </a:t>
            </a:r>
            <a:r>
              <a:rPr lang="en-US" altLang="de-DE" smtClean="0"/>
              <a:t>is able to outperform Kalman filters in the </a:t>
            </a:r>
            <a:r>
              <a:rPr lang="en-US" altLang="de-DE" smtClean="0">
                <a:solidFill>
                  <a:schemeClr val="accent2"/>
                </a:solidFill>
              </a:rPr>
              <a:t>presence of model errors and/or large measurement errors</a:t>
            </a:r>
            <a:r>
              <a:rPr lang="en-US" altLang="de-DE" smtClean="0"/>
              <a:t>.</a:t>
            </a:r>
            <a:endParaRPr lang="de-AT" altLang="de-DE" smtClean="0"/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1768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The particle filter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de-DE" altLang="de-DE" b="0" dirty="0" err="1" smtClean="0"/>
              <a:t>Complete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representation</a:t>
            </a:r>
            <a:r>
              <a:rPr lang="de-DE" altLang="de-DE" b="0" dirty="0" smtClean="0"/>
              <a:t> of </a:t>
            </a:r>
            <a:r>
              <a:rPr lang="de-DE" altLang="de-DE" b="0" dirty="0" err="1" smtClean="0"/>
              <a:t>the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posterior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distribution</a:t>
            </a:r>
            <a:r>
              <a:rPr lang="de-DE" altLang="de-DE" b="0" dirty="0" smtClean="0"/>
              <a:t> of </a:t>
            </a:r>
            <a:r>
              <a:rPr lang="de-DE" altLang="de-DE" b="0" dirty="0" err="1" smtClean="0"/>
              <a:t>the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system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states</a:t>
            </a:r>
            <a:r>
              <a:rPr lang="de-DE" altLang="de-DE" b="0" dirty="0" smtClean="0"/>
              <a:t> – </a:t>
            </a:r>
            <a:r>
              <a:rPr lang="de-DE" altLang="de-DE" b="0" dirty="0" err="1" smtClean="0"/>
              <a:t>set</a:t>
            </a:r>
            <a:r>
              <a:rPr lang="de-DE" altLang="de-DE" b="0" dirty="0" smtClean="0"/>
              <a:t> of </a:t>
            </a:r>
            <a:r>
              <a:rPr lang="de-DE" altLang="de-DE" b="0" dirty="0" err="1" smtClean="0"/>
              <a:t>samples</a:t>
            </a:r>
            <a:endParaRPr lang="de-DE" altLang="de-DE" b="0" dirty="0" smtClean="0"/>
          </a:p>
          <a:p>
            <a:pPr>
              <a:buFontTx/>
              <a:buChar char="•"/>
            </a:pPr>
            <a:r>
              <a:rPr lang="de-DE" altLang="de-DE" b="0" dirty="0" err="1" smtClean="0"/>
              <a:t>Any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nonlinearities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and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any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distributions</a:t>
            </a:r>
            <a:endParaRPr lang="de-DE" altLang="de-DE" b="0" dirty="0" smtClean="0"/>
          </a:p>
          <a:p>
            <a:pPr>
              <a:buFontTx/>
              <a:buChar char="•"/>
            </a:pPr>
            <a:r>
              <a:rPr lang="de-DE" altLang="de-DE" b="0" dirty="0" err="1"/>
              <a:t>M</a:t>
            </a:r>
            <a:r>
              <a:rPr lang="de-DE" altLang="de-DE" b="0" dirty="0" err="1" smtClean="0"/>
              <a:t>aintains</a:t>
            </a:r>
            <a:r>
              <a:rPr lang="de-DE" altLang="de-DE" b="0" dirty="0" smtClean="0"/>
              <a:t> </a:t>
            </a:r>
            <a:r>
              <a:rPr lang="de-DE" altLang="de-DE" b="0" dirty="0" smtClean="0">
                <a:solidFill>
                  <a:schemeClr val="accent2"/>
                </a:solidFill>
              </a:rPr>
              <a:t>multi-modal </a:t>
            </a:r>
            <a:r>
              <a:rPr lang="de-DE" altLang="de-DE" b="0" dirty="0" err="1" smtClean="0">
                <a:solidFill>
                  <a:schemeClr val="accent2"/>
                </a:solidFill>
              </a:rPr>
              <a:t>hypotheses</a:t>
            </a:r>
            <a:endParaRPr lang="de-DE" altLang="de-DE" b="0" dirty="0" smtClean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de-DE" altLang="de-DE" b="0" dirty="0" err="1" smtClean="0"/>
              <a:t>Calculation</a:t>
            </a:r>
            <a:r>
              <a:rPr lang="de-DE" altLang="de-DE" b="0" dirty="0" smtClean="0"/>
              <a:t> of </a:t>
            </a:r>
            <a:r>
              <a:rPr lang="de-DE" altLang="de-DE" b="0" dirty="0" err="1" smtClean="0"/>
              <a:t>the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Jacobian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is</a:t>
            </a:r>
            <a:r>
              <a:rPr lang="de-DE" altLang="de-DE" b="0" dirty="0" smtClean="0"/>
              <a:t> not </a:t>
            </a:r>
            <a:r>
              <a:rPr lang="de-DE" altLang="de-DE" b="0" dirty="0" err="1" smtClean="0"/>
              <a:t>required</a:t>
            </a:r>
            <a:endParaRPr lang="de-DE" altLang="de-DE" b="0" dirty="0" smtClean="0"/>
          </a:p>
          <a:p>
            <a:pPr>
              <a:buFontTx/>
              <a:buChar char="•"/>
            </a:pPr>
            <a:r>
              <a:rPr lang="de-DE" altLang="de-DE" b="0" dirty="0" err="1" smtClean="0"/>
              <a:t>Resampling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stage</a:t>
            </a:r>
            <a:r>
              <a:rPr lang="de-DE" altLang="de-DE" b="0" dirty="0" smtClean="0"/>
              <a:t> (</a:t>
            </a:r>
            <a:r>
              <a:rPr lang="de-DE" altLang="de-DE" b="0" i="1" dirty="0" smtClean="0"/>
              <a:t>Gordon et al. 1993</a:t>
            </a:r>
            <a:r>
              <a:rPr lang="de-DE" altLang="de-DE" b="0" dirty="0" smtClean="0"/>
              <a:t>)</a:t>
            </a:r>
          </a:p>
          <a:p>
            <a:pPr>
              <a:buFontTx/>
              <a:buChar char="•"/>
            </a:pPr>
            <a:endParaRPr lang="de-DE" altLang="de-DE" b="0" dirty="0" smtClean="0"/>
          </a:p>
          <a:p>
            <a:pPr marL="0" indent="0"/>
            <a:endParaRPr lang="de-DE" altLang="de-DE" b="0" dirty="0" smtClean="0"/>
          </a:p>
          <a:p>
            <a:pPr>
              <a:buFontTx/>
              <a:buChar char="•"/>
            </a:pPr>
            <a:r>
              <a:rPr lang="de-DE" altLang="de-DE" b="0" dirty="0" smtClean="0"/>
              <a:t>Design of </a:t>
            </a:r>
            <a:r>
              <a:rPr lang="de-DE" altLang="de-DE" b="0" dirty="0" err="1" smtClean="0"/>
              <a:t>proposal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distribution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is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required</a:t>
            </a:r>
            <a:endParaRPr lang="de-DE" altLang="de-DE" b="0" dirty="0" smtClean="0"/>
          </a:p>
          <a:p>
            <a:pPr>
              <a:buFontTx/>
              <a:buChar char="•"/>
            </a:pPr>
            <a:r>
              <a:rPr lang="de-DE" altLang="de-DE" b="0" dirty="0" smtClean="0"/>
              <a:t>multiple </a:t>
            </a:r>
            <a:r>
              <a:rPr lang="de-DE" altLang="de-DE" b="0" dirty="0" err="1" smtClean="0"/>
              <a:t>solutions</a:t>
            </a:r>
            <a:r>
              <a:rPr lang="de-DE" altLang="de-DE" b="0" dirty="0" smtClean="0"/>
              <a:t> of </a:t>
            </a:r>
            <a:r>
              <a:rPr lang="de-DE" altLang="de-DE" b="0" dirty="0" err="1" smtClean="0"/>
              <a:t>the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forward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problem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are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required</a:t>
            </a:r>
            <a:endParaRPr lang="de-DE" altLang="de-DE" b="0" dirty="0" smtClean="0"/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0484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Signal processing – particle filter</a:t>
            </a:r>
            <a:endParaRPr lang="en-US" altLang="de-DE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736"/>
            <a:ext cx="8229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de-DE" altLang="de-DE" dirty="0" err="1" smtClean="0"/>
              <a:t>Stochastic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sampling</a:t>
            </a:r>
            <a:r>
              <a:rPr lang="de-DE" altLang="de-DE" dirty="0" smtClean="0"/>
              <a:t>:</a:t>
            </a:r>
          </a:p>
          <a:p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Prediction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based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state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transition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model</a:t>
            </a:r>
            <a:endParaRPr lang="de-DE" altLang="de-DE" dirty="0" smtClean="0"/>
          </a:p>
          <a:p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smtClean="0"/>
              <a:t>Measurement update </a:t>
            </a:r>
            <a:r>
              <a:rPr lang="de-DE" altLang="de-DE" dirty="0" err="1" smtClean="0"/>
              <a:t>based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measurement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model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smtClean="0"/>
              <a:t>Set of </a:t>
            </a:r>
            <a:r>
              <a:rPr lang="de-DE" altLang="de-DE" dirty="0" err="1" smtClean="0"/>
              <a:t>samples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approximate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posterior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distribution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Expected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value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based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these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samples</a:t>
            </a:r>
            <a:endParaRPr lang="de-DE" altLang="de-DE" i="1" baseline="-25000" dirty="0" smtClean="0"/>
          </a:p>
          <a:p>
            <a:pPr lvl="1">
              <a:buFontTx/>
              <a:buNone/>
            </a:pPr>
            <a:endParaRPr lang="de-DE" altLang="de-DE" sz="2000" dirty="0" smtClean="0"/>
          </a:p>
          <a:p>
            <a:pPr lvl="2"/>
            <a:endParaRPr lang="de-DE" altLang="de-DE" sz="2000" dirty="0" smtClean="0">
              <a:sym typeface="Symbol" panose="05050102010706020507" pitchFamily="18" charset="2"/>
            </a:endParaRPr>
          </a:p>
          <a:p>
            <a:pPr lvl="1"/>
            <a:endParaRPr lang="de-DE" altLang="de-DE" sz="2000" dirty="0" smtClean="0">
              <a:sym typeface="Symbol" panose="05050102010706020507" pitchFamily="18" charset="2"/>
            </a:endParaRPr>
          </a:p>
          <a:p>
            <a:endParaRPr lang="de-DE" altLang="de-DE" dirty="0" smtClean="0"/>
          </a:p>
          <a:p>
            <a:endParaRPr lang="en-US" altLang="de-DE" dirty="0" smtClean="0"/>
          </a:p>
        </p:txBody>
      </p:sp>
      <p:pic>
        <p:nvPicPr>
          <p:cNvPr id="686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71465"/>
            <a:ext cx="40386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7012"/>
            <a:ext cx="4038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20084"/>
            <a:ext cx="3886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6249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PF-based reconstruction</a:t>
            </a:r>
            <a:endParaRPr lang="en-US" altLang="de-DE" smtClean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762000" y="45720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tx2"/>
                </a:solidFill>
              </a:rPr>
              <a:t>Estimation result of PF with B-spline contour representation for different iterations (2, 4 and 25)</a:t>
            </a:r>
            <a:endParaRPr lang="en-US" altLang="de-DE" sz="2000">
              <a:solidFill>
                <a:schemeClr val="tx2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0812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395413"/>
            <a:ext cx="68595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3671888"/>
            <a:ext cx="679926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err="1" smtClean="0"/>
              <a:t>Reconstruction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results</a:t>
            </a:r>
            <a:r>
              <a:rPr lang="de-DE" altLang="de-DE" dirty="0" smtClean="0"/>
              <a:t> (FEM-</a:t>
            </a:r>
            <a:r>
              <a:rPr lang="de-DE" altLang="de-DE" dirty="0" err="1" smtClean="0"/>
              <a:t>based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model</a:t>
            </a:r>
            <a:r>
              <a:rPr lang="de-DE" altLang="de-DE" dirty="0" smtClean="0"/>
              <a:t>)</a:t>
            </a:r>
            <a:endParaRPr lang="en-US" altLang="de-DE" dirty="0" smtClean="0"/>
          </a:p>
        </p:txBody>
      </p:sp>
      <p:cxnSp>
        <p:nvCxnSpPr>
          <p:cNvPr id="5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1517372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Brief </a:t>
            </a:r>
            <a:r>
              <a:rPr lang="de-DE" altLang="de-DE" dirty="0" err="1" smtClean="0"/>
              <a:t>summary</a:t>
            </a:r>
            <a:r>
              <a:rPr lang="de-DE" altLang="de-DE" dirty="0" smtClean="0"/>
              <a:t> ECT</a:t>
            </a:r>
            <a:endParaRPr lang="de-DE" altLang="de-DE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689" y="1052736"/>
            <a:ext cx="8418513" cy="454342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+"/>
            </a:pPr>
            <a:r>
              <a:rPr lang="en-GB" altLang="de-DE" dirty="0" smtClean="0"/>
              <a:t>Robust estimates (calculation of properties such as void fraction)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en-GB" altLang="de-DE" dirty="0" smtClean="0"/>
              <a:t>Quantified error estimates (GUM)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en-GB" altLang="de-DE" dirty="0" smtClean="0"/>
              <a:t>Parameter spaces can be discrete, discontinuous, or even of variable dimension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en-GB" altLang="de-DE" dirty="0" smtClean="0"/>
              <a:t>Arbitrary forward maps and error distributions</a:t>
            </a:r>
          </a:p>
          <a:p>
            <a:pPr>
              <a:buFont typeface="Arial" panose="020B0604020202020204" pitchFamily="34" charset="0"/>
              <a:buChar char="+"/>
            </a:pPr>
            <a:endParaRPr lang="en-GB" altLang="de-DE" dirty="0" smtClean="0"/>
          </a:p>
          <a:p>
            <a:pPr>
              <a:buFontTx/>
              <a:buChar char="-"/>
            </a:pPr>
            <a:r>
              <a:rPr lang="en-GB" altLang="de-DE" dirty="0" smtClean="0"/>
              <a:t>Increased computational effort</a:t>
            </a:r>
          </a:p>
          <a:p>
            <a:pPr>
              <a:buFontTx/>
              <a:buChar char="-"/>
            </a:pPr>
            <a:r>
              <a:rPr lang="en-GB" altLang="de-DE" dirty="0" smtClean="0"/>
              <a:t>Greater modelling effort</a:t>
            </a:r>
          </a:p>
          <a:p>
            <a:pPr>
              <a:buFontTx/>
              <a:buChar char="-"/>
            </a:pPr>
            <a:r>
              <a:rPr lang="en-GB" altLang="de-DE" dirty="0" smtClean="0"/>
              <a:t>Non-stationary problem: random walk model</a:t>
            </a:r>
          </a:p>
          <a:p>
            <a:endParaRPr lang="en-GB" altLang="de-DE" dirty="0" smtClean="0"/>
          </a:p>
          <a:p>
            <a:endParaRPr lang="en-GB" altLang="de-DE" dirty="0" smtClean="0"/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7815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Outline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Electrical capacitance tomography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HW setup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Statistical modeling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Inverse problem (Bayesian inference)</a:t>
            </a:r>
          </a:p>
          <a:p>
            <a:pPr lvl="1"/>
            <a:r>
              <a:rPr lang="en-US" sz="2000" b="1" dirty="0" smtClean="0"/>
              <a:t>Lithium-ion batteries</a:t>
            </a:r>
          </a:p>
          <a:p>
            <a:pPr lvl="2"/>
            <a:r>
              <a:rPr lang="en-US" sz="1800" dirty="0" smtClean="0"/>
              <a:t>Motivation</a:t>
            </a:r>
          </a:p>
          <a:p>
            <a:pPr lvl="2"/>
            <a:r>
              <a:rPr lang="en-US" sz="1800" dirty="0" smtClean="0"/>
              <a:t>Electrochemical model</a:t>
            </a:r>
          </a:p>
          <a:p>
            <a:pPr lvl="2"/>
            <a:r>
              <a:rPr lang="en-US" sz="1800" dirty="0" smtClean="0"/>
              <a:t>Parameter estimation</a:t>
            </a:r>
          </a:p>
          <a:p>
            <a:pPr lvl="2"/>
            <a:r>
              <a:rPr lang="en-US" sz="1800" dirty="0" smtClean="0"/>
              <a:t>Uncertainty quantification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Concluding remarks</a:t>
            </a:r>
          </a:p>
          <a:p>
            <a:pPr lvl="1"/>
            <a:endParaRPr lang="en-US" sz="20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296395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 err="1" smtClean="0"/>
              <a:t>Ragone</a:t>
            </a:r>
            <a:r>
              <a:rPr lang="de-AT" sz="2000" dirty="0" smtClean="0"/>
              <a:t> </a:t>
            </a:r>
            <a:r>
              <a:rPr lang="de-AT" sz="2000" dirty="0" err="1" smtClean="0"/>
              <a:t>chart</a:t>
            </a:r>
            <a:endParaRPr lang="de-AT" dirty="0"/>
          </a:p>
        </p:txBody>
      </p:sp>
      <p:pic>
        <p:nvPicPr>
          <p:cNvPr id="8" name="Picture 1" descr="C:\Dokumente und Einstellungen\martin.cifrain\Eigene Dateien\Eigene Bilder\Bil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580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364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Electrochemical Cell (I)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Simplest form of a battery</a:t>
            </a:r>
          </a:p>
          <a:p>
            <a:pPr lvl="1"/>
            <a:r>
              <a:rPr lang="en-US" sz="1800" dirty="0" smtClean="0"/>
              <a:t>Separated anode &amp; cathode</a:t>
            </a:r>
            <a:br>
              <a:rPr lang="en-US" sz="1800" dirty="0" smtClean="0"/>
            </a:br>
            <a:r>
              <a:rPr lang="en-US" sz="1800" dirty="0" smtClean="0"/>
              <a:t>(intercalation electrodes)</a:t>
            </a:r>
          </a:p>
          <a:p>
            <a:pPr lvl="1"/>
            <a:r>
              <a:rPr lang="en-US" sz="1800" dirty="0" smtClean="0"/>
              <a:t>Chemically connected</a:t>
            </a:r>
            <a:br>
              <a:rPr lang="en-US" sz="1800" dirty="0" smtClean="0"/>
            </a:br>
            <a:r>
              <a:rPr lang="en-US" sz="1800" dirty="0" smtClean="0"/>
              <a:t>by electrolyte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“Charged”</a:t>
            </a:r>
          </a:p>
          <a:p>
            <a:r>
              <a:rPr lang="en-US" sz="2000" b="0" dirty="0" smtClean="0"/>
              <a:t>→ Fully intercalated anode</a:t>
            </a:r>
          </a:p>
          <a:p>
            <a:r>
              <a:rPr lang="en-US" sz="2000" b="0" dirty="0" smtClean="0"/>
              <a:t>→ Fully depleted cathode</a:t>
            </a:r>
          </a:p>
          <a:p>
            <a:endParaRPr lang="en-US" sz="3000" dirty="0" smtClean="0"/>
          </a:p>
          <a:p>
            <a:r>
              <a:rPr lang="en-US" sz="2000" dirty="0" smtClean="0"/>
              <a:t>“Discharging”</a:t>
            </a:r>
          </a:p>
          <a:p>
            <a:r>
              <a:rPr lang="en-US" sz="2000" dirty="0" smtClean="0"/>
              <a:t>→ </a:t>
            </a:r>
            <a:r>
              <a:rPr lang="en-US" sz="2000" b="0" dirty="0" smtClean="0"/>
              <a:t>ions de-intercalate in anode, electrons dissociate</a:t>
            </a:r>
          </a:p>
          <a:p>
            <a:r>
              <a:rPr lang="en-US" sz="2000" b="0" dirty="0" smtClean="0"/>
              <a:t>→ ions migrate through electrolyte to cathode, electrons power device</a:t>
            </a:r>
          </a:p>
          <a:p>
            <a:r>
              <a:rPr lang="en-US" sz="2000" b="0" dirty="0" smtClean="0"/>
              <a:t>→ ions associate with electrons in cathode and intercalate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764704"/>
            <a:ext cx="3888432" cy="38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499992" y="4509120"/>
            <a:ext cx="4105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3366"/>
                </a:solidFill>
                <a:sym typeface="Wingdings" pitchFamily="2" charset="2"/>
              </a:rPr>
              <a:t>Source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: Klaus Daniel, </a:t>
            </a:r>
            <a:r>
              <a:rPr lang="en-US" sz="1100" i="1" kern="0" dirty="0" smtClean="0">
                <a:solidFill>
                  <a:srgbClr val="003366"/>
                </a:solidFill>
                <a:sym typeface="Wingdings" pitchFamily="2" charset="2"/>
              </a:rPr>
              <a:t>Materials and Processing for Lithium-ion Batteries,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 Journal of Metals Vol. 60, No.9, 2008</a:t>
            </a:r>
            <a:endParaRPr lang="en-US" sz="1100" kern="0" dirty="0">
              <a:solidFill>
                <a:srgbClr val="003366"/>
              </a:solidFill>
              <a:sym typeface="Wingdings" pitchFamily="2" charset="2"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Battery Forms</a:t>
            </a:r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48507"/>
            <a:ext cx="4286250" cy="41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8" y="1418542"/>
            <a:ext cx="428625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32048" y="6309320"/>
            <a:ext cx="70922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3366"/>
                </a:solidFill>
                <a:sym typeface="Wingdings" pitchFamily="2" charset="2"/>
              </a:rPr>
              <a:t>Source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: Klaus Daniel, </a:t>
            </a:r>
            <a:r>
              <a:rPr lang="en-US" sz="1100" i="1" kern="0" dirty="0" smtClean="0">
                <a:solidFill>
                  <a:srgbClr val="003366"/>
                </a:solidFill>
                <a:sym typeface="Wingdings" pitchFamily="2" charset="2"/>
              </a:rPr>
              <a:t>Materials and Processing for Lithium-ion Batteries,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 Journal of Metals Vol. 60, No.9, 2008</a:t>
            </a:r>
            <a:endParaRPr lang="en-US" sz="1100" kern="0" dirty="0">
              <a:solidFill>
                <a:srgbClr val="003366"/>
              </a:solidFill>
              <a:sym typeface="Wingdings" pitchFamily="2" charset="2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tabLst>
                <a:tab pos="2066925" algn="ctr"/>
              </a:tabLst>
            </a:pPr>
            <a:r>
              <a:rPr lang="en-US" dirty="0" smtClean="0"/>
              <a:t>	a schematic of a cylindrical cell</a:t>
            </a:r>
            <a:r>
              <a:rPr lang="de-AT" dirty="0" smtClean="0"/>
              <a:t>.       </a:t>
            </a:r>
            <a:r>
              <a:rPr lang="en-US" dirty="0" smtClean="0"/>
              <a:t>a schematic of a prismatic cell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Sensor electronics requirements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146052"/>
            <a:ext cx="8171631" cy="4543425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altLang="de-DE" b="0" dirty="0" smtClean="0"/>
              <a:t>Accurate measurement of very small inter-electrode capacitances in the range of </a:t>
            </a:r>
            <a:r>
              <a:rPr lang="en-US" altLang="de-DE" dirty="0" smtClean="0"/>
              <a:t>1 </a:t>
            </a:r>
            <a:r>
              <a:rPr lang="en-US" altLang="de-DE" dirty="0" err="1" smtClean="0"/>
              <a:t>fF</a:t>
            </a:r>
            <a:r>
              <a:rPr lang="en-US" altLang="de-DE" dirty="0" smtClean="0"/>
              <a:t> to 5 pF</a:t>
            </a:r>
            <a:r>
              <a:rPr lang="en-US" altLang="de-DE" b="0" dirty="0" smtClean="0"/>
              <a:t> in the presence of stray capacitances of the order of </a:t>
            </a:r>
            <a:r>
              <a:rPr lang="en-US" altLang="de-DE" dirty="0" smtClean="0"/>
              <a:t>150 pF </a:t>
            </a:r>
          </a:p>
          <a:p>
            <a:pPr>
              <a:buFontTx/>
              <a:buChar char="•"/>
            </a:pPr>
            <a:r>
              <a:rPr lang="en-US" altLang="de-DE" b="0" dirty="0" smtClean="0"/>
              <a:t>High </a:t>
            </a:r>
            <a:r>
              <a:rPr lang="en-US" altLang="de-DE" dirty="0" smtClean="0"/>
              <a:t>dynamic range </a:t>
            </a:r>
            <a:r>
              <a:rPr lang="en-US" altLang="de-DE" b="0" dirty="0" smtClean="0"/>
              <a:t>of the amplifying circuitry to cover a wide range of magnitudes for electrodes adjacent and opposite to the transmitting one and to be able to consider both low- and high-contrast problems in permittivity</a:t>
            </a:r>
          </a:p>
          <a:p>
            <a:pPr>
              <a:buFontTx/>
              <a:buChar char="•"/>
            </a:pPr>
            <a:r>
              <a:rPr lang="en-US" altLang="de-DE" b="0" dirty="0" smtClean="0"/>
              <a:t>High measurement </a:t>
            </a:r>
            <a:r>
              <a:rPr lang="en-US" altLang="de-DE" dirty="0" smtClean="0"/>
              <a:t>resolution</a:t>
            </a:r>
            <a:r>
              <a:rPr lang="en-US" altLang="de-DE" b="0" dirty="0" smtClean="0"/>
              <a:t> since capacitance changes caused by permittivity variations are very small</a:t>
            </a:r>
          </a:p>
          <a:p>
            <a:pPr>
              <a:buFontTx/>
              <a:buChar char="•"/>
            </a:pPr>
            <a:r>
              <a:rPr lang="en-US" altLang="de-DE" b="0" dirty="0" smtClean="0"/>
              <a:t>Shielding for all sensor circuits to reduce cross-talk between transmitting and receiving electrodes.</a:t>
            </a:r>
          </a:p>
          <a:p>
            <a:pPr>
              <a:buFontTx/>
              <a:buChar char="•"/>
            </a:pPr>
            <a:r>
              <a:rPr lang="en-US" altLang="de-DE" b="0" dirty="0" smtClean="0"/>
              <a:t>Parallel measurement of receiving channels</a:t>
            </a:r>
          </a:p>
          <a:p>
            <a:pPr>
              <a:buFontTx/>
              <a:buChar char="•"/>
            </a:pPr>
            <a:r>
              <a:rPr lang="en-US" altLang="de-DE" b="0" dirty="0" smtClean="0"/>
              <a:t>The possibility of sensor calibration (circuitry </a:t>
            </a:r>
            <a:r>
              <a:rPr lang="de-DE" altLang="de-DE" b="0" dirty="0" err="1" smtClean="0"/>
              <a:t>adjustment</a:t>
            </a:r>
            <a:r>
              <a:rPr lang="de-DE" altLang="de-DE" b="0" dirty="0" smtClean="0"/>
              <a:t>)</a:t>
            </a:r>
          </a:p>
          <a:p>
            <a:pPr>
              <a:buFontTx/>
              <a:buChar char="•"/>
            </a:pPr>
            <a:r>
              <a:rPr lang="en-US" altLang="de-DE" b="0" dirty="0" smtClean="0"/>
              <a:t>…</a:t>
            </a:r>
            <a:endParaRPr lang="en-US" altLang="de-DE" b="0" dirty="0" smtClean="0"/>
          </a:p>
          <a:p>
            <a:pPr>
              <a:buFontTx/>
              <a:buChar char="•"/>
            </a:pPr>
            <a:endParaRPr lang="en-US" altLang="de-DE" b="0" dirty="0" smtClean="0"/>
          </a:p>
          <a:p>
            <a:pPr>
              <a:buFontTx/>
              <a:buChar char="•"/>
            </a:pPr>
            <a:endParaRPr lang="en-GB" altLang="de-DE" b="0" dirty="0" smtClean="0"/>
          </a:p>
          <a:p>
            <a:pPr>
              <a:buFont typeface="Arial" panose="020B0604020202020204" pitchFamily="34" charset="0"/>
              <a:buChar char="+"/>
            </a:pPr>
            <a:endParaRPr lang="en-GB" altLang="de-DE" b="0" dirty="0" smtClean="0"/>
          </a:p>
          <a:p>
            <a:endParaRPr lang="en-GB" altLang="de-DE" b="0" dirty="0" smtClean="0"/>
          </a:p>
        </p:txBody>
      </p:sp>
      <p:cxnSp>
        <p:nvCxnSpPr>
          <p:cNvPr id="4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5219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Electrochemical Cell (II)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4104704" cy="5400675"/>
          </a:xfrm>
        </p:spPr>
        <p:txBody>
          <a:bodyPr/>
          <a:lstStyle/>
          <a:p>
            <a:pPr marL="0" indent="0"/>
            <a:r>
              <a:rPr lang="en-US" sz="2000" b="0" dirty="0" smtClean="0"/>
              <a:t>Real systems consist of</a:t>
            </a:r>
            <a:br>
              <a:rPr lang="en-US" sz="2000" b="0" dirty="0" smtClean="0"/>
            </a:br>
            <a:r>
              <a:rPr lang="en-US" sz="2000" b="0" dirty="0" smtClean="0"/>
              <a:t>porous electrodes of high geometrical complexity</a:t>
            </a:r>
          </a:p>
          <a:p>
            <a:pPr marL="0" indent="0"/>
            <a:endParaRPr lang="en-US" sz="2000" b="0" dirty="0" smtClean="0"/>
          </a:p>
          <a:p>
            <a:pPr marL="0" indent="0"/>
            <a:r>
              <a:rPr lang="en-US" sz="2000" b="0" dirty="0" smtClean="0"/>
              <a:t>For modeling, several idealizations are made: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000" b="0" dirty="0" smtClean="0"/>
              <a:t>Particles are spheres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000" b="0" dirty="0" smtClean="0"/>
              <a:t>Distribution of the particles is assumed homogenous </a:t>
            </a:r>
            <a:r>
              <a:rPr lang="en-US" sz="2000" b="0" dirty="0" err="1" smtClean="0"/>
              <a:t>w.r.t</a:t>
            </a:r>
            <a:r>
              <a:rPr lang="en-US" sz="2000" b="0" dirty="0" smtClean="0"/>
              <a:t>. to size and location within a region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000" b="0" dirty="0" smtClean="0"/>
              <a:t>Additives, binder, graphite bridges, … are not considered</a:t>
            </a:r>
          </a:p>
          <a:p>
            <a:pPr marL="266700" indent="-266700"/>
            <a:endParaRPr lang="en-US" sz="2000" b="0" dirty="0" smtClean="0"/>
          </a:p>
        </p:txBody>
      </p:sp>
      <p:grpSp>
        <p:nvGrpSpPr>
          <p:cNvPr id="2" name="Gruppieren 5"/>
          <p:cNvGrpSpPr/>
          <p:nvPr/>
        </p:nvGrpSpPr>
        <p:grpSpPr>
          <a:xfrm>
            <a:off x="4572000" y="1316668"/>
            <a:ext cx="4032448" cy="4464496"/>
            <a:chOff x="2857500" y="2117998"/>
            <a:chExt cx="2944934" cy="3600450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195" t="1969" r="21743"/>
            <a:stretch>
              <a:fillRect/>
            </a:stretch>
          </p:blipFill>
          <p:spPr bwMode="auto">
            <a:xfrm>
              <a:off x="2867025" y="2132856"/>
              <a:ext cx="2929111" cy="35855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059" r="17434"/>
            <a:stretch>
              <a:fillRect/>
            </a:stretch>
          </p:blipFill>
          <p:spPr bwMode="auto">
            <a:xfrm>
              <a:off x="2857500" y="2117998"/>
              <a:ext cx="294493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4499992" y="5925180"/>
            <a:ext cx="410515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3366"/>
                </a:solidFill>
                <a:sym typeface="Wingdings" pitchFamily="2" charset="2"/>
              </a:rPr>
              <a:t>Source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: Thomas et al., </a:t>
            </a:r>
            <a:r>
              <a:rPr lang="en-US" sz="1100" i="1" kern="0" dirty="0" smtClean="0">
                <a:solidFill>
                  <a:srgbClr val="003366"/>
                </a:solidFill>
                <a:sym typeface="Wingdings" pitchFamily="2" charset="2"/>
              </a:rPr>
              <a:t>Correlative Light and Electron Microscopy (CLEM) for Characterization of Lithium Ion Battery Materials,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 Microscopy and Microanalysis, 16, 2010</a:t>
            </a:r>
            <a:endParaRPr lang="en-US" sz="1100" kern="0" dirty="0">
              <a:solidFill>
                <a:srgbClr val="003366"/>
              </a:solidFill>
              <a:sym typeface="Wingdings" pitchFamily="2" charset="2"/>
            </a:endParaRPr>
          </a:p>
        </p:txBody>
      </p:sp>
      <p:sp>
        <p:nvSpPr>
          <p:cNvPr id="19" name="Geschweifte Klammer links 18"/>
          <p:cNvSpPr/>
          <p:nvPr/>
        </p:nvSpPr>
        <p:spPr bwMode="auto">
          <a:xfrm rot="5400000">
            <a:off x="4716016" y="836712"/>
            <a:ext cx="360040" cy="648072"/>
          </a:xfrm>
          <a:prstGeom prst="leftBrace">
            <a:avLst>
              <a:gd name="adj1" fmla="val 11250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Geschweifte Klammer links 23"/>
          <p:cNvSpPr/>
          <p:nvPr/>
        </p:nvSpPr>
        <p:spPr bwMode="auto">
          <a:xfrm rot="5400000">
            <a:off x="5760132" y="656692"/>
            <a:ext cx="144016" cy="1224136"/>
          </a:xfrm>
          <a:prstGeom prst="leftBrace">
            <a:avLst>
              <a:gd name="adj1" fmla="val 11250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Geschweifte Klammer links 24"/>
          <p:cNvSpPr/>
          <p:nvPr/>
        </p:nvSpPr>
        <p:spPr bwMode="auto">
          <a:xfrm rot="5400000">
            <a:off x="6552220" y="872716"/>
            <a:ext cx="360040" cy="576064"/>
          </a:xfrm>
          <a:prstGeom prst="leftBrace">
            <a:avLst>
              <a:gd name="adj1" fmla="val 11250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Geschweifte Klammer links 25"/>
          <p:cNvSpPr/>
          <p:nvPr/>
        </p:nvSpPr>
        <p:spPr bwMode="auto">
          <a:xfrm rot="5400000">
            <a:off x="7488324" y="728700"/>
            <a:ext cx="144016" cy="1080120"/>
          </a:xfrm>
          <a:prstGeom prst="leftBrace">
            <a:avLst>
              <a:gd name="adj1" fmla="val 11250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Geschweifte Klammer links 26"/>
          <p:cNvSpPr/>
          <p:nvPr/>
        </p:nvSpPr>
        <p:spPr bwMode="auto">
          <a:xfrm rot="5400000">
            <a:off x="8172400" y="908720"/>
            <a:ext cx="360040" cy="504056"/>
          </a:xfrm>
          <a:prstGeom prst="leftBrace">
            <a:avLst>
              <a:gd name="adj1" fmla="val 11250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211960" y="69269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Al-Collector</a:t>
            </a:r>
            <a:endParaRPr lang="en-US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448677" y="90872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Anode</a:t>
            </a:r>
            <a:endParaRPr lang="en-US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084168" y="69269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Separator</a:t>
            </a:r>
            <a:endParaRPr lang="en-US"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020272" y="90872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Cathode</a:t>
            </a:r>
            <a:endParaRPr lang="en-US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641436" y="69269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Cu-Collector</a:t>
            </a:r>
            <a:endParaRPr lang="en-US"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532440" y="22768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LM</a:t>
            </a:r>
            <a:endParaRPr lang="en-US" dirty="0"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8532440" y="43651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SEM</a:t>
            </a:r>
            <a:endParaRPr lang="en-US" dirty="0">
              <a:latin typeface="+mn-lt"/>
            </a:endParaRP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Datumsplatzhalter 2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269" name="Fußzeilenplatzhalter 2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Problem Formulation I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95288" y="4221088"/>
            <a:ext cx="8280400" cy="2088232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Separated intercalation electrodes (anode &amp; cathode)</a:t>
            </a:r>
          </a:p>
          <a:p>
            <a:r>
              <a:rPr lang="en-US" b="0" dirty="0" smtClean="0"/>
              <a:t>Chemically connected by electrolyte</a:t>
            </a:r>
          </a:p>
          <a:p>
            <a:r>
              <a:rPr lang="en-US" b="0" dirty="0" smtClean="0"/>
              <a:t>Capture basic thermal, electrical and chemical </a:t>
            </a:r>
          </a:p>
          <a:p>
            <a:r>
              <a:rPr lang="en-US" b="0" dirty="0" smtClean="0"/>
              <a:t>Direct simulation not feasible (nm-scale up to mm-scale)</a:t>
            </a:r>
          </a:p>
          <a:p>
            <a:pPr>
              <a:buNone/>
            </a:pPr>
            <a:r>
              <a:rPr lang="en-US" b="0" dirty="0" smtClean="0">
                <a:latin typeface="Arial"/>
                <a:cs typeface="Arial"/>
              </a:rPr>
              <a:t>→ </a:t>
            </a:r>
            <a:r>
              <a:rPr lang="en-US" b="0" dirty="0" smtClean="0"/>
              <a:t>Homogenized m</a:t>
            </a:r>
            <a:r>
              <a:rPr lang="de-AT" b="0" dirty="0" err="1" smtClean="0">
                <a:latin typeface="Arial"/>
                <a:cs typeface="Arial"/>
              </a:rPr>
              <a:t>odel</a:t>
            </a:r>
            <a:r>
              <a:rPr lang="de-AT" b="0" dirty="0" smtClean="0">
                <a:latin typeface="Arial"/>
                <a:cs typeface="Arial"/>
              </a:rPr>
              <a:t> </a:t>
            </a:r>
            <a:r>
              <a:rPr lang="de-AT" b="0" dirty="0" err="1" smtClean="0">
                <a:latin typeface="Arial"/>
                <a:cs typeface="Arial"/>
              </a:rPr>
              <a:t>of</a:t>
            </a:r>
            <a:r>
              <a:rPr lang="de-AT" b="0" dirty="0" smtClean="0">
                <a:latin typeface="Arial"/>
                <a:cs typeface="Arial"/>
              </a:rPr>
              <a:t> </a:t>
            </a:r>
            <a:r>
              <a:rPr lang="de-AT" b="0" dirty="0" smtClean="0">
                <a:sym typeface="Wingdings" pitchFamily="2" charset="2"/>
              </a:rPr>
              <a:t>[Doyle] </a:t>
            </a:r>
            <a:r>
              <a:rPr lang="de-AT" b="0" i="1" dirty="0" smtClean="0">
                <a:sym typeface="Wingdings" pitchFamily="2" charset="2"/>
              </a:rPr>
              <a:t>et al.</a:t>
            </a:r>
            <a:endParaRPr lang="de-AT" b="0" i="1" dirty="0" smtClean="0"/>
          </a:p>
          <a:p>
            <a:endParaRPr lang="de-AT" b="0" dirty="0"/>
          </a:p>
        </p:txBody>
      </p:sp>
      <p:grpSp>
        <p:nvGrpSpPr>
          <p:cNvPr id="3" name="Gruppieren 266"/>
          <p:cNvGrpSpPr/>
          <p:nvPr/>
        </p:nvGrpSpPr>
        <p:grpSpPr>
          <a:xfrm>
            <a:off x="812445" y="1086513"/>
            <a:ext cx="9000685" cy="3110193"/>
            <a:chOff x="1537446" y="1018044"/>
            <a:chExt cx="6768752" cy="2338948"/>
          </a:xfrm>
        </p:grpSpPr>
        <p:grpSp>
          <p:nvGrpSpPr>
            <p:cNvPr id="4" name="Schraffur_s"/>
            <p:cNvGrpSpPr/>
            <p:nvPr/>
          </p:nvGrpSpPr>
          <p:grpSpPr>
            <a:xfrm flipH="1">
              <a:off x="3625678" y="1196754"/>
              <a:ext cx="720080" cy="1080120"/>
              <a:chOff x="1835696" y="404664"/>
              <a:chExt cx="720080" cy="1080120"/>
            </a:xfrm>
          </p:grpSpPr>
          <p:cxnSp>
            <p:nvCxnSpPr>
              <p:cNvPr id="10" name="Gerade Verbindung 9"/>
              <p:cNvCxnSpPr/>
              <p:nvPr/>
            </p:nvCxnSpPr>
            <p:spPr bwMode="auto">
              <a:xfrm flipV="1">
                <a:off x="1835696" y="404664"/>
                <a:ext cx="576064" cy="108012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 bwMode="auto">
              <a:xfrm flipV="1">
                <a:off x="1907704" y="404664"/>
                <a:ext cx="576064" cy="108012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 bwMode="auto">
              <a:xfrm flipV="1">
                <a:off x="1979712" y="404664"/>
                <a:ext cx="576064" cy="108012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 bwMode="auto">
              <a:xfrm flipV="1">
                <a:off x="1835696" y="404664"/>
                <a:ext cx="504056" cy="945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 bwMode="auto">
              <a:xfrm flipV="1">
                <a:off x="1835696" y="404664"/>
                <a:ext cx="432048" cy="8100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 bwMode="auto">
              <a:xfrm flipV="1">
                <a:off x="1835696" y="404664"/>
                <a:ext cx="360040" cy="67507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 bwMode="auto">
              <a:xfrm flipV="1">
                <a:off x="1835696" y="404664"/>
                <a:ext cx="288032" cy="5400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 bwMode="auto">
              <a:xfrm flipV="1">
                <a:off x="1835696" y="404664"/>
                <a:ext cx="216024" cy="4050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/>
              <p:nvPr/>
            </p:nvCxnSpPr>
            <p:spPr bwMode="auto">
              <a:xfrm flipV="1">
                <a:off x="1835696" y="404664"/>
                <a:ext cx="144016" cy="27003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/>
              <p:nvPr/>
            </p:nvCxnSpPr>
            <p:spPr bwMode="auto">
              <a:xfrm flipV="1">
                <a:off x="1835696" y="404664"/>
                <a:ext cx="72008" cy="1350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/>
              <p:cNvCxnSpPr/>
              <p:nvPr/>
            </p:nvCxnSpPr>
            <p:spPr bwMode="auto">
              <a:xfrm flipV="1">
                <a:off x="2051720" y="548680"/>
                <a:ext cx="499255" cy="93610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 bwMode="auto">
              <a:xfrm flipV="1">
                <a:off x="2123728" y="674694"/>
                <a:ext cx="432048" cy="8100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 bwMode="auto">
              <a:xfrm flipV="1">
                <a:off x="2195736" y="809709"/>
                <a:ext cx="360040" cy="6750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 bwMode="auto">
              <a:xfrm flipV="1">
                <a:off x="2267744" y="944724"/>
                <a:ext cx="288032" cy="5400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 bwMode="auto">
              <a:xfrm flipV="1">
                <a:off x="2339752" y="1079739"/>
                <a:ext cx="216024" cy="405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 bwMode="auto">
              <a:xfrm flipV="1">
                <a:off x="2411760" y="1214755"/>
                <a:ext cx="144016" cy="270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 bwMode="auto">
              <a:xfrm flipV="1">
                <a:off x="2483768" y="1349770"/>
                <a:ext cx="72008" cy="1350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Tunnels"/>
            <p:cNvGrpSpPr/>
            <p:nvPr/>
          </p:nvGrpSpPr>
          <p:grpSpPr>
            <a:xfrm>
              <a:off x="3553670" y="1196752"/>
              <a:ext cx="864096" cy="1008112"/>
              <a:chOff x="3275856" y="332656"/>
              <a:chExt cx="2592288" cy="1008112"/>
            </a:xfrm>
          </p:grpSpPr>
          <p:sp>
            <p:nvSpPr>
              <p:cNvPr id="28" name="Tunnel1"/>
              <p:cNvSpPr/>
              <p:nvPr/>
            </p:nvSpPr>
            <p:spPr bwMode="auto">
              <a:xfrm>
                <a:off x="3275856" y="332656"/>
                <a:ext cx="2592288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Tunnel2"/>
              <p:cNvSpPr/>
              <p:nvPr/>
            </p:nvSpPr>
            <p:spPr bwMode="auto">
              <a:xfrm>
                <a:off x="3275856" y="489967"/>
                <a:ext cx="2592288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Tunnel6"/>
              <p:cNvSpPr/>
              <p:nvPr/>
            </p:nvSpPr>
            <p:spPr bwMode="auto">
              <a:xfrm>
                <a:off x="3275856" y="1092423"/>
                <a:ext cx="2592288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unnel7"/>
              <p:cNvSpPr/>
              <p:nvPr/>
            </p:nvSpPr>
            <p:spPr bwMode="auto">
              <a:xfrm>
                <a:off x="3275856" y="1268760"/>
                <a:ext cx="2592288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Tunnel3"/>
              <p:cNvSpPr/>
              <p:nvPr/>
            </p:nvSpPr>
            <p:spPr bwMode="auto">
              <a:xfrm>
                <a:off x="3275856" y="643756"/>
                <a:ext cx="2592288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Tunnel5"/>
              <p:cNvSpPr/>
              <p:nvPr/>
            </p:nvSpPr>
            <p:spPr bwMode="auto">
              <a:xfrm>
                <a:off x="3275856" y="954137"/>
                <a:ext cx="2592288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Tunnel3"/>
              <p:cNvSpPr/>
              <p:nvPr/>
            </p:nvSpPr>
            <p:spPr bwMode="auto">
              <a:xfrm>
                <a:off x="3275856" y="801166"/>
                <a:ext cx="2592288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Electrolyte"/>
            <p:cNvGrpSpPr/>
            <p:nvPr/>
          </p:nvGrpSpPr>
          <p:grpSpPr>
            <a:xfrm>
              <a:off x="2080302" y="1018044"/>
              <a:ext cx="4967280" cy="1318424"/>
              <a:chOff x="1010400" y="153948"/>
              <a:chExt cx="4967280" cy="1318424"/>
            </a:xfrm>
          </p:grpSpPr>
          <p:grpSp>
            <p:nvGrpSpPr>
              <p:cNvPr id="8" name="Electrolyte-Right-Edge"/>
              <p:cNvGrpSpPr/>
              <p:nvPr/>
            </p:nvGrpSpPr>
            <p:grpSpPr>
              <a:xfrm>
                <a:off x="5038890" y="188640"/>
                <a:ext cx="938790" cy="521732"/>
                <a:chOff x="5038890" y="188640"/>
                <a:chExt cx="938790" cy="521732"/>
              </a:xfrm>
            </p:grpSpPr>
            <p:grpSp>
              <p:nvGrpSpPr>
                <p:cNvPr id="9" name="Electrolyte-Diagonal"/>
                <p:cNvGrpSpPr/>
                <p:nvPr/>
              </p:nvGrpSpPr>
              <p:grpSpPr>
                <a:xfrm>
                  <a:off x="5038890" y="188640"/>
                  <a:ext cx="471718" cy="521732"/>
                  <a:chOff x="1012322" y="188640"/>
                  <a:chExt cx="471718" cy="521732"/>
                </a:xfrm>
              </p:grpSpPr>
              <p:sp>
                <p:nvSpPr>
                  <p:cNvPr id="121" name="Textfeld 120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22" name="Textfeld 121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" name="Electrolyte-Diagonal"/>
                <p:cNvGrpSpPr/>
                <p:nvPr/>
              </p:nvGrpSpPr>
              <p:grpSpPr>
                <a:xfrm>
                  <a:off x="5348626" y="188640"/>
                  <a:ext cx="471718" cy="521732"/>
                  <a:chOff x="1012322" y="188640"/>
                  <a:chExt cx="471718" cy="521732"/>
                </a:xfrm>
              </p:grpSpPr>
              <p:sp>
                <p:nvSpPr>
                  <p:cNvPr id="119" name="Textfeld 118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20" name="Textfeld 119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8" name="Textfeld 117"/>
                <p:cNvSpPr txBox="1"/>
                <p:nvPr/>
              </p:nvSpPr>
              <p:spPr>
                <a:xfrm>
                  <a:off x="5658362" y="188640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~</a:t>
                  </a:r>
                  <a:endParaRPr lang="de-AT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36" name="Electrolyte-Mid"/>
              <p:cNvGrpSpPr/>
              <p:nvPr/>
            </p:nvGrpSpPr>
            <p:grpSpPr>
              <a:xfrm>
                <a:off x="1012322" y="153948"/>
                <a:ext cx="4950550" cy="1318424"/>
                <a:chOff x="1012322" y="153948"/>
                <a:chExt cx="4950550" cy="1318424"/>
              </a:xfrm>
            </p:grpSpPr>
            <p:grpSp>
              <p:nvGrpSpPr>
                <p:cNvPr id="245" name="Electrolyte-Diagonal"/>
                <p:cNvGrpSpPr/>
                <p:nvPr/>
              </p:nvGrpSpPr>
              <p:grpSpPr>
                <a:xfrm>
                  <a:off x="1012322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112" name="Textfeld 111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13" name="Textfeld 112"/>
                  <p:cNvSpPr txBox="1"/>
                  <p:nvPr/>
                </p:nvSpPr>
                <p:spPr>
                  <a:xfrm>
                    <a:off x="1164722" y="315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14" name="Textfeld 113"/>
                  <p:cNvSpPr txBox="1"/>
                  <p:nvPr/>
                </p:nvSpPr>
                <p:spPr>
                  <a:xfrm>
                    <a:off x="1774322" y="971436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15" name="Textfeld 114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53" name="Electrolyte-Diagonal"/>
                <p:cNvGrpSpPr/>
                <p:nvPr/>
              </p:nvGrpSpPr>
              <p:grpSpPr>
                <a:xfrm>
                  <a:off x="1322058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108" name="Textfeld 107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9" name="Textfeld 108"/>
                  <p:cNvSpPr txBox="1"/>
                  <p:nvPr/>
                </p:nvSpPr>
                <p:spPr>
                  <a:xfrm>
                    <a:off x="1164722" y="315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10" name="Textfeld 109"/>
                  <p:cNvSpPr txBox="1"/>
                  <p:nvPr/>
                </p:nvSpPr>
                <p:spPr>
                  <a:xfrm>
                    <a:off x="1774322" y="971436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11" name="Textfeld 110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67" name="Electrolyte-Diagonal"/>
                <p:cNvGrpSpPr/>
                <p:nvPr/>
              </p:nvGrpSpPr>
              <p:grpSpPr>
                <a:xfrm>
                  <a:off x="1631794" y="188640"/>
                  <a:ext cx="1081318" cy="1131332"/>
                  <a:chOff x="1012322" y="188640"/>
                  <a:chExt cx="1081318" cy="1131332"/>
                </a:xfrm>
              </p:grpSpPr>
              <p:sp>
                <p:nvSpPr>
                  <p:cNvPr id="105" name="Textfeld 104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6" name="Textfeld 105"/>
                  <p:cNvSpPr txBox="1"/>
                  <p:nvPr/>
                </p:nvSpPr>
                <p:spPr>
                  <a:xfrm>
                    <a:off x="1164722" y="315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7" name="Textfeld 106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1" name="Electrolyte-Diagonal"/>
                <p:cNvGrpSpPr/>
                <p:nvPr/>
              </p:nvGrpSpPr>
              <p:grpSpPr>
                <a:xfrm>
                  <a:off x="1941530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100" name="Textfeld 99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1" name="Textfeld 100"/>
                  <p:cNvSpPr txBox="1"/>
                  <p:nvPr/>
                </p:nvSpPr>
                <p:spPr>
                  <a:xfrm>
                    <a:off x="1164722" y="315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2" name="Textfeld 101"/>
                  <p:cNvSpPr txBox="1"/>
                  <p:nvPr/>
                </p:nvSpPr>
                <p:spPr>
                  <a:xfrm>
                    <a:off x="1621922" y="7982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3" name="Textfeld 102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4" name="Textfeld 103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2" name="Electrolyte-Diagonal"/>
                <p:cNvGrpSpPr/>
                <p:nvPr/>
              </p:nvGrpSpPr>
              <p:grpSpPr>
                <a:xfrm>
                  <a:off x="2251266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94" name="Textfeld 93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5" name="Textfeld 94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6" name="Textfeld 95"/>
                  <p:cNvSpPr txBox="1"/>
                  <p:nvPr/>
                </p:nvSpPr>
                <p:spPr>
                  <a:xfrm>
                    <a:off x="1317122" y="4934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7" name="Textfeld 96"/>
                  <p:cNvSpPr txBox="1"/>
                  <p:nvPr/>
                </p:nvSpPr>
                <p:spPr>
                  <a:xfrm>
                    <a:off x="1621922" y="7982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8" name="Textfeld 97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9" name="Textfeld 98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3" name="Electrolyte-Diagonal"/>
                <p:cNvGrpSpPr/>
                <p:nvPr/>
              </p:nvGrpSpPr>
              <p:grpSpPr>
                <a:xfrm>
                  <a:off x="2561002" y="153948"/>
                  <a:ext cx="1233718" cy="1318424"/>
                  <a:chOff x="1012322" y="153948"/>
                  <a:chExt cx="1233718" cy="1318424"/>
                </a:xfrm>
              </p:grpSpPr>
              <p:sp>
                <p:nvSpPr>
                  <p:cNvPr id="89" name="Textfeld 88"/>
                  <p:cNvSpPr txBox="1"/>
                  <p:nvPr/>
                </p:nvSpPr>
                <p:spPr>
                  <a:xfrm>
                    <a:off x="1012322" y="153948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0" name="Textfeld 89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1" name="Textfeld 90"/>
                  <p:cNvSpPr txBox="1"/>
                  <p:nvPr/>
                </p:nvSpPr>
                <p:spPr>
                  <a:xfrm>
                    <a:off x="1317122" y="4934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2" name="Textfeld 91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3" name="Textfeld 92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4" name="Electrolyte-Diagonal"/>
                <p:cNvGrpSpPr/>
                <p:nvPr/>
              </p:nvGrpSpPr>
              <p:grpSpPr>
                <a:xfrm>
                  <a:off x="2870738" y="153948"/>
                  <a:ext cx="1233718" cy="1318424"/>
                  <a:chOff x="1012322" y="153948"/>
                  <a:chExt cx="1233718" cy="1318424"/>
                </a:xfrm>
              </p:grpSpPr>
              <p:sp>
                <p:nvSpPr>
                  <p:cNvPr id="85" name="Textfeld 84"/>
                  <p:cNvSpPr txBox="1"/>
                  <p:nvPr/>
                </p:nvSpPr>
                <p:spPr>
                  <a:xfrm>
                    <a:off x="1012322" y="153948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6" name="Textfeld 85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7" name="Textfeld 86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8" name="Textfeld 87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5" name="Electrolyte-Diagonal"/>
                <p:cNvGrpSpPr/>
                <p:nvPr/>
              </p:nvGrpSpPr>
              <p:grpSpPr>
                <a:xfrm>
                  <a:off x="3180474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81" name="Textfeld 80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2" name="Textfeld 81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3" name="Textfeld 82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4" name="Textfeld 83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6" name="Electrolyte-Diagonal"/>
                <p:cNvGrpSpPr/>
                <p:nvPr/>
              </p:nvGrpSpPr>
              <p:grpSpPr>
                <a:xfrm>
                  <a:off x="3490210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77" name="Textfeld 76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" name="Textfeld 77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9" name="Textfeld 78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0" name="Textfeld 79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7" name="Electrolyte-Diagonal"/>
                <p:cNvGrpSpPr/>
                <p:nvPr/>
              </p:nvGrpSpPr>
              <p:grpSpPr>
                <a:xfrm>
                  <a:off x="3799946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73" name="Textfeld 72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4" name="Textfeld 73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5" name="Textfeld 74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6" name="Textfeld 75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8" name="Electrolyte-Diagonal"/>
                <p:cNvGrpSpPr/>
                <p:nvPr/>
              </p:nvGrpSpPr>
              <p:grpSpPr>
                <a:xfrm>
                  <a:off x="4109682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69" name="Textfeld 68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0" name="Textfeld 69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1" name="Textfeld 70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2" name="Textfeld 71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79" name="Electrolyte-Diagonal"/>
                <p:cNvGrpSpPr/>
                <p:nvPr/>
              </p:nvGrpSpPr>
              <p:grpSpPr>
                <a:xfrm>
                  <a:off x="4419418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65" name="Textfeld 64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6" name="Textfeld 65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7" name="Textfeld 66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8" name="Textfeld 67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80" name="Electrolyte-Diagonal"/>
                <p:cNvGrpSpPr/>
                <p:nvPr/>
              </p:nvGrpSpPr>
              <p:grpSpPr>
                <a:xfrm>
                  <a:off x="4729154" y="188640"/>
                  <a:ext cx="1233718" cy="1283732"/>
                  <a:chOff x="1012322" y="188640"/>
                  <a:chExt cx="1233718" cy="1283732"/>
                </a:xfrm>
              </p:grpSpPr>
              <p:sp>
                <p:nvSpPr>
                  <p:cNvPr id="61" name="Textfeld 60"/>
                  <p:cNvSpPr txBox="1"/>
                  <p:nvPr/>
                </p:nvSpPr>
                <p:spPr>
                  <a:xfrm>
                    <a:off x="1012322" y="188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2" name="Textfeld 61"/>
                  <p:cNvSpPr txBox="1"/>
                  <p:nvPr/>
                </p:nvSpPr>
                <p:spPr>
                  <a:xfrm>
                    <a:off x="1164722" y="341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3" name="Textfeld 62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4" name="Textfeld 63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281" name="Electrolyte-Left-Edge"/>
              <p:cNvGrpSpPr/>
              <p:nvPr/>
            </p:nvGrpSpPr>
            <p:grpSpPr>
              <a:xfrm>
                <a:off x="1010400" y="493440"/>
                <a:ext cx="928918" cy="978932"/>
                <a:chOff x="1010400" y="493440"/>
                <a:chExt cx="928918" cy="978932"/>
              </a:xfrm>
            </p:grpSpPr>
            <p:grpSp>
              <p:nvGrpSpPr>
                <p:cNvPr id="282" name="Electrolyte-Diagonal"/>
                <p:cNvGrpSpPr/>
                <p:nvPr/>
              </p:nvGrpSpPr>
              <p:grpSpPr>
                <a:xfrm>
                  <a:off x="1010400" y="493440"/>
                  <a:ext cx="928918" cy="978932"/>
                  <a:chOff x="1317122" y="493440"/>
                  <a:chExt cx="928918" cy="978932"/>
                </a:xfrm>
              </p:grpSpPr>
              <p:sp>
                <p:nvSpPr>
                  <p:cNvPr id="45" name="Textfeld 44"/>
                  <p:cNvSpPr txBox="1"/>
                  <p:nvPr/>
                </p:nvSpPr>
                <p:spPr>
                  <a:xfrm>
                    <a:off x="1317122" y="4934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6" name="Textfeld 45"/>
                  <p:cNvSpPr txBox="1"/>
                  <p:nvPr/>
                </p:nvSpPr>
                <p:spPr>
                  <a:xfrm>
                    <a:off x="1774322" y="971436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7" name="Textfeld 46"/>
                  <p:cNvSpPr txBox="1"/>
                  <p:nvPr/>
                </p:nvSpPr>
                <p:spPr>
                  <a:xfrm>
                    <a:off x="1926722" y="11030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83" name="Electrolyte-Diagonal"/>
                <p:cNvGrpSpPr/>
                <p:nvPr/>
              </p:nvGrpSpPr>
              <p:grpSpPr>
                <a:xfrm>
                  <a:off x="1011600" y="798240"/>
                  <a:ext cx="624118" cy="674132"/>
                  <a:chOff x="1469522" y="645840"/>
                  <a:chExt cx="624118" cy="674132"/>
                </a:xfrm>
              </p:grpSpPr>
              <p:sp>
                <p:nvSpPr>
                  <p:cNvPr id="42" name="Textfeld 41"/>
                  <p:cNvSpPr txBox="1"/>
                  <p:nvPr/>
                </p:nvSpPr>
                <p:spPr>
                  <a:xfrm>
                    <a:off x="1469522" y="6458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3" name="Textfeld 42"/>
                  <p:cNvSpPr txBox="1"/>
                  <p:nvPr/>
                </p:nvSpPr>
                <p:spPr>
                  <a:xfrm>
                    <a:off x="1621922" y="819036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44" name="Textfeld 43"/>
                  <p:cNvSpPr txBox="1"/>
                  <p:nvPr/>
                </p:nvSpPr>
                <p:spPr>
                  <a:xfrm>
                    <a:off x="1774322" y="950640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~</a:t>
                    </a:r>
                    <a:endParaRPr lang="de-AT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1" name="Textfeld 40"/>
                <p:cNvSpPr txBox="1"/>
                <p:nvPr/>
              </p:nvSpPr>
              <p:spPr>
                <a:xfrm>
                  <a:off x="1011600" y="1103040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~</a:t>
                  </a:r>
                  <a:endParaRPr lang="de-AT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84" name="Schraffur_c_Al"/>
            <p:cNvGrpSpPr/>
            <p:nvPr/>
          </p:nvGrpSpPr>
          <p:grpSpPr>
            <a:xfrm flipH="1">
              <a:off x="6938046" y="1196754"/>
              <a:ext cx="504056" cy="1080120"/>
              <a:chOff x="1835696" y="404664"/>
              <a:chExt cx="504056" cy="1080120"/>
            </a:xfrm>
          </p:grpSpPr>
          <p:cxnSp>
            <p:nvCxnSpPr>
              <p:cNvPr id="124" name="Gerade Verbindung 123"/>
              <p:cNvCxnSpPr/>
              <p:nvPr/>
            </p:nvCxnSpPr>
            <p:spPr bwMode="auto">
              <a:xfrm flipV="1">
                <a:off x="1835696" y="404664"/>
                <a:ext cx="504056" cy="945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124"/>
              <p:cNvCxnSpPr/>
              <p:nvPr/>
            </p:nvCxnSpPr>
            <p:spPr bwMode="auto">
              <a:xfrm flipV="1">
                <a:off x="1835696" y="404664"/>
                <a:ext cx="432048" cy="8100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125"/>
              <p:cNvCxnSpPr/>
              <p:nvPr/>
            </p:nvCxnSpPr>
            <p:spPr bwMode="auto">
              <a:xfrm flipV="1">
                <a:off x="1835696" y="404664"/>
                <a:ext cx="360040" cy="67507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/>
              <p:nvPr/>
            </p:nvCxnSpPr>
            <p:spPr bwMode="auto">
              <a:xfrm flipV="1">
                <a:off x="1835696" y="404664"/>
                <a:ext cx="288032" cy="5400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/>
              <p:nvPr/>
            </p:nvCxnSpPr>
            <p:spPr bwMode="auto">
              <a:xfrm flipV="1">
                <a:off x="1835696" y="404664"/>
                <a:ext cx="216024" cy="4050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/>
              <p:cNvCxnSpPr/>
              <p:nvPr/>
            </p:nvCxnSpPr>
            <p:spPr bwMode="auto">
              <a:xfrm flipV="1">
                <a:off x="1835696" y="404664"/>
                <a:ext cx="144016" cy="27003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129"/>
              <p:cNvCxnSpPr/>
              <p:nvPr/>
            </p:nvCxnSpPr>
            <p:spPr bwMode="auto">
              <a:xfrm flipV="1">
                <a:off x="1835696" y="404664"/>
                <a:ext cx="72008" cy="1350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/>
              <p:nvPr/>
            </p:nvCxnSpPr>
            <p:spPr bwMode="auto">
              <a:xfrm flipV="1">
                <a:off x="1835696" y="548680"/>
                <a:ext cx="499255" cy="93610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131"/>
              <p:cNvCxnSpPr/>
              <p:nvPr/>
            </p:nvCxnSpPr>
            <p:spPr bwMode="auto">
              <a:xfrm flipV="1">
                <a:off x="1907704" y="674694"/>
                <a:ext cx="432048" cy="8100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132"/>
              <p:cNvCxnSpPr/>
              <p:nvPr/>
            </p:nvCxnSpPr>
            <p:spPr bwMode="auto">
              <a:xfrm flipV="1">
                <a:off x="1979712" y="809709"/>
                <a:ext cx="360040" cy="6750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133"/>
              <p:cNvCxnSpPr/>
              <p:nvPr/>
            </p:nvCxnSpPr>
            <p:spPr bwMode="auto">
              <a:xfrm flipV="1">
                <a:off x="2051720" y="944724"/>
                <a:ext cx="288032" cy="5400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134"/>
              <p:cNvCxnSpPr/>
              <p:nvPr/>
            </p:nvCxnSpPr>
            <p:spPr bwMode="auto">
              <a:xfrm flipV="1">
                <a:off x="2123728" y="1079739"/>
                <a:ext cx="216024" cy="405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135"/>
              <p:cNvCxnSpPr/>
              <p:nvPr/>
            </p:nvCxnSpPr>
            <p:spPr bwMode="auto">
              <a:xfrm flipV="1">
                <a:off x="2195736" y="1214755"/>
                <a:ext cx="144016" cy="270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136"/>
              <p:cNvCxnSpPr/>
              <p:nvPr/>
            </p:nvCxnSpPr>
            <p:spPr bwMode="auto">
              <a:xfrm flipV="1">
                <a:off x="2267744" y="1349770"/>
                <a:ext cx="72008" cy="1350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Schraffur_a_Cu"/>
            <p:cNvGrpSpPr/>
            <p:nvPr/>
          </p:nvGrpSpPr>
          <p:grpSpPr>
            <a:xfrm flipH="1">
              <a:off x="1681462" y="1196754"/>
              <a:ext cx="504056" cy="1080120"/>
              <a:chOff x="1835696" y="404664"/>
              <a:chExt cx="504056" cy="1080120"/>
            </a:xfrm>
          </p:grpSpPr>
          <p:cxnSp>
            <p:nvCxnSpPr>
              <p:cNvPr id="139" name="Gerade Verbindung 138"/>
              <p:cNvCxnSpPr/>
              <p:nvPr/>
            </p:nvCxnSpPr>
            <p:spPr bwMode="auto">
              <a:xfrm flipV="1">
                <a:off x="1835696" y="404664"/>
                <a:ext cx="504056" cy="945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Gerade Verbindung 139"/>
              <p:cNvCxnSpPr/>
              <p:nvPr/>
            </p:nvCxnSpPr>
            <p:spPr bwMode="auto">
              <a:xfrm flipV="1">
                <a:off x="1835696" y="404664"/>
                <a:ext cx="432048" cy="8100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140"/>
              <p:cNvCxnSpPr/>
              <p:nvPr/>
            </p:nvCxnSpPr>
            <p:spPr bwMode="auto">
              <a:xfrm flipV="1">
                <a:off x="1835696" y="404664"/>
                <a:ext cx="360040" cy="67507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141"/>
              <p:cNvCxnSpPr/>
              <p:nvPr/>
            </p:nvCxnSpPr>
            <p:spPr bwMode="auto">
              <a:xfrm flipV="1">
                <a:off x="1835696" y="404664"/>
                <a:ext cx="288032" cy="5400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Gerade Verbindung 142"/>
              <p:cNvCxnSpPr/>
              <p:nvPr/>
            </p:nvCxnSpPr>
            <p:spPr bwMode="auto">
              <a:xfrm flipV="1">
                <a:off x="1835696" y="404664"/>
                <a:ext cx="216024" cy="4050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143"/>
              <p:cNvCxnSpPr/>
              <p:nvPr/>
            </p:nvCxnSpPr>
            <p:spPr bwMode="auto">
              <a:xfrm flipV="1">
                <a:off x="1835696" y="404664"/>
                <a:ext cx="144016" cy="27003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144"/>
              <p:cNvCxnSpPr/>
              <p:nvPr/>
            </p:nvCxnSpPr>
            <p:spPr bwMode="auto">
              <a:xfrm flipV="1">
                <a:off x="1835696" y="404664"/>
                <a:ext cx="72008" cy="1350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145"/>
              <p:cNvCxnSpPr/>
              <p:nvPr/>
            </p:nvCxnSpPr>
            <p:spPr bwMode="auto">
              <a:xfrm flipV="1">
                <a:off x="1835696" y="548680"/>
                <a:ext cx="499255" cy="93610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Gerade Verbindung 146"/>
              <p:cNvCxnSpPr/>
              <p:nvPr/>
            </p:nvCxnSpPr>
            <p:spPr bwMode="auto">
              <a:xfrm flipV="1">
                <a:off x="1907704" y="674694"/>
                <a:ext cx="432048" cy="8100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147"/>
              <p:cNvCxnSpPr/>
              <p:nvPr/>
            </p:nvCxnSpPr>
            <p:spPr bwMode="auto">
              <a:xfrm flipV="1">
                <a:off x="1979712" y="809709"/>
                <a:ext cx="360040" cy="6750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Gerade Verbindung 148"/>
              <p:cNvCxnSpPr/>
              <p:nvPr/>
            </p:nvCxnSpPr>
            <p:spPr bwMode="auto">
              <a:xfrm flipV="1">
                <a:off x="2051720" y="944724"/>
                <a:ext cx="288032" cy="5400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149"/>
              <p:cNvCxnSpPr/>
              <p:nvPr/>
            </p:nvCxnSpPr>
            <p:spPr bwMode="auto">
              <a:xfrm flipV="1">
                <a:off x="2123728" y="1079739"/>
                <a:ext cx="216024" cy="405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150"/>
              <p:cNvCxnSpPr/>
              <p:nvPr/>
            </p:nvCxnSpPr>
            <p:spPr bwMode="auto">
              <a:xfrm flipV="1">
                <a:off x="2195736" y="1214755"/>
                <a:ext cx="144016" cy="270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151"/>
              <p:cNvCxnSpPr/>
              <p:nvPr/>
            </p:nvCxnSpPr>
            <p:spPr bwMode="auto">
              <a:xfrm flipV="1">
                <a:off x="2267744" y="1349770"/>
                <a:ext cx="72008" cy="1350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amma_Ric-Back"/>
            <p:cNvGrpSpPr/>
            <p:nvPr/>
          </p:nvGrpSpPr>
          <p:grpSpPr>
            <a:xfrm rot="1135341">
              <a:off x="6239997" y="1826548"/>
              <a:ext cx="629218" cy="505988"/>
              <a:chOff x="5147516" y="1060287"/>
              <a:chExt cx="629218" cy="505988"/>
            </a:xfrm>
          </p:grpSpPr>
          <p:sp>
            <p:nvSpPr>
              <p:cNvPr id="164" name="Gamma_Ric-EqBack"/>
              <p:cNvSpPr/>
              <p:nvPr/>
            </p:nvSpPr>
            <p:spPr bwMode="auto">
              <a:xfrm flipH="1">
                <a:off x="5371412" y="1160953"/>
                <a:ext cx="405322" cy="4053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" name="Gamma_Ric-Back"/>
              <p:cNvSpPr/>
              <p:nvPr/>
            </p:nvSpPr>
            <p:spPr bwMode="auto">
              <a:xfrm rot="18038648">
                <a:off x="5233928" y="973875"/>
                <a:ext cx="288032" cy="4608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2" name="r-Beschriftung"/>
            <p:cNvSpPr/>
            <p:nvPr/>
          </p:nvSpPr>
          <p:spPr bwMode="auto">
            <a:xfrm>
              <a:off x="3769694" y="1556794"/>
              <a:ext cx="576064" cy="57606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grpSp>
          <p:nvGrpSpPr>
            <p:cNvPr id="287" name="Domains"/>
            <p:cNvGrpSpPr>
              <a:grpSpLocks/>
            </p:cNvGrpSpPr>
            <p:nvPr/>
          </p:nvGrpSpPr>
          <p:grpSpPr bwMode="auto">
            <a:xfrm>
              <a:off x="1598136" y="1196645"/>
              <a:ext cx="6099163" cy="1080202"/>
              <a:chOff x="1259632" y="1628800"/>
              <a:chExt cx="6099542" cy="1080120"/>
            </a:xfrm>
          </p:grpSpPr>
          <p:sp>
            <p:nvSpPr>
              <p:cNvPr id="175" name="Ellipse 174"/>
              <p:cNvSpPr/>
              <p:nvPr/>
            </p:nvSpPr>
            <p:spPr bwMode="auto">
              <a:xfrm>
                <a:off x="1799760" y="1844824"/>
                <a:ext cx="612000" cy="612000"/>
              </a:xfrm>
              <a:prstGeom prst="ellipse">
                <a:avLst/>
              </a:prstGeom>
              <a:solidFill>
                <a:schemeClr val="bg1">
                  <a:lumMod val="65000"/>
                  <a:alpha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alanced" dir="t">
                  <a:rot lat="0" lon="0" rev="0"/>
                </a:lightRig>
              </a:scene3d>
              <a:sp3d z="215900">
                <a:bevelT w="457200" h="457200"/>
                <a:bevelB w="457200" h="457200"/>
              </a:sp3d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6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1845222" y="1628800"/>
                <a:ext cx="0" cy="10801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7" name="Textfeld 176"/>
              <p:cNvSpPr txBox="1"/>
              <p:nvPr/>
            </p:nvSpPr>
            <p:spPr>
              <a:xfrm>
                <a:off x="7103960" y="1988530"/>
                <a:ext cx="255214" cy="2615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178" name="Ellipse 177"/>
              <p:cNvSpPr/>
              <p:nvPr/>
            </p:nvSpPr>
            <p:spPr bwMode="auto">
              <a:xfrm>
                <a:off x="2087792" y="1844824"/>
                <a:ext cx="612000" cy="612000"/>
              </a:xfrm>
              <a:prstGeom prst="ellipse">
                <a:avLst/>
              </a:prstGeom>
              <a:solidFill>
                <a:schemeClr val="bg1">
                  <a:lumMod val="65000"/>
                  <a:alpha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alanced" dir="t">
                  <a:rot lat="0" lon="0" rev="0"/>
                </a:lightRig>
              </a:scene3d>
              <a:sp3d z="215900">
                <a:bevelT w="457200" h="457200"/>
                <a:bevelB w="457200" h="457200"/>
              </a:sp3d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Ellipse 178"/>
              <p:cNvSpPr/>
              <p:nvPr/>
            </p:nvSpPr>
            <p:spPr bwMode="auto">
              <a:xfrm>
                <a:off x="2375824" y="1844824"/>
                <a:ext cx="612000" cy="612000"/>
              </a:xfrm>
              <a:prstGeom prst="ellipse">
                <a:avLst/>
              </a:prstGeom>
              <a:solidFill>
                <a:schemeClr val="bg1">
                  <a:lumMod val="65000"/>
                  <a:alpha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alanced" dir="t">
                  <a:rot lat="0" lon="0" rev="0"/>
                </a:lightRig>
              </a:scene3d>
              <a:sp3d z="215900">
                <a:bevelT w="457200" h="457200"/>
                <a:bevelB w="457200" h="457200"/>
              </a:sp3d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Ellipse 179"/>
              <p:cNvSpPr/>
              <p:nvPr/>
            </p:nvSpPr>
            <p:spPr bwMode="auto">
              <a:xfrm>
                <a:off x="2663856" y="1844824"/>
                <a:ext cx="612000" cy="612000"/>
              </a:xfrm>
              <a:prstGeom prst="ellipse">
                <a:avLst/>
              </a:prstGeom>
              <a:solidFill>
                <a:schemeClr val="bg1">
                  <a:lumMod val="65000"/>
                  <a:alpha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alanced" dir="t">
                  <a:rot lat="0" lon="0" rev="0"/>
                </a:lightRig>
              </a:scene3d>
              <a:sp3d z="215900">
                <a:bevelT w="457200" h="457200"/>
                <a:bevelB w="457200" h="457200"/>
              </a:sp3d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1" name="Gerade Verbindung 21"/>
              <p:cNvCxnSpPr>
                <a:cxnSpLocks noChangeShapeType="1"/>
              </p:cNvCxnSpPr>
              <p:nvPr/>
            </p:nvCxnSpPr>
            <p:spPr bwMode="auto">
              <a:xfrm>
                <a:off x="3287307" y="1628800"/>
                <a:ext cx="0" cy="10801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2" name="Gerade Verbindung 22"/>
              <p:cNvCxnSpPr>
                <a:cxnSpLocks noChangeShapeType="1"/>
              </p:cNvCxnSpPr>
              <p:nvPr/>
            </p:nvCxnSpPr>
            <p:spPr bwMode="auto">
              <a:xfrm>
                <a:off x="4007423" y="1628800"/>
                <a:ext cx="0" cy="10801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35" name="Gruppieren 35"/>
              <p:cNvGrpSpPr>
                <a:grpSpLocks/>
              </p:cNvGrpSpPr>
              <p:nvPr/>
            </p:nvGrpSpPr>
            <p:grpSpPr bwMode="auto">
              <a:xfrm>
                <a:off x="3995936" y="1916832"/>
                <a:ext cx="2601600" cy="468000"/>
                <a:chOff x="3995936" y="1916832"/>
                <a:chExt cx="2601600" cy="468000"/>
              </a:xfrm>
            </p:grpSpPr>
            <p:sp>
              <p:nvSpPr>
                <p:cNvPr id="221" name="Ellipse 220"/>
                <p:cNvSpPr>
                  <a:spLocks noChangeAspect="1"/>
                </p:cNvSpPr>
                <p:nvPr/>
              </p:nvSpPr>
              <p:spPr bwMode="auto">
                <a:xfrm>
                  <a:off x="39959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2" name="Ellipse 15"/>
                <p:cNvSpPr>
                  <a:spLocks noChangeAspect="1"/>
                </p:cNvSpPr>
                <p:nvPr/>
              </p:nvSpPr>
              <p:spPr bwMode="auto">
                <a:xfrm>
                  <a:off x="41483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3" name="Ellipse 222"/>
                <p:cNvSpPr>
                  <a:spLocks noChangeAspect="1"/>
                </p:cNvSpPr>
                <p:nvPr/>
              </p:nvSpPr>
              <p:spPr bwMode="auto">
                <a:xfrm>
                  <a:off x="43007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4" name="Ellipse 17"/>
                <p:cNvSpPr>
                  <a:spLocks noChangeAspect="1"/>
                </p:cNvSpPr>
                <p:nvPr/>
              </p:nvSpPr>
              <p:spPr bwMode="auto">
                <a:xfrm>
                  <a:off x="44531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Ellipse 224"/>
                <p:cNvSpPr>
                  <a:spLocks noChangeAspect="1"/>
                </p:cNvSpPr>
                <p:nvPr/>
              </p:nvSpPr>
              <p:spPr bwMode="auto">
                <a:xfrm>
                  <a:off x="46055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6" name="Ellipse 225"/>
                <p:cNvSpPr>
                  <a:spLocks noChangeAspect="1"/>
                </p:cNvSpPr>
                <p:nvPr/>
              </p:nvSpPr>
              <p:spPr bwMode="auto">
                <a:xfrm>
                  <a:off x="47579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Ellipse 226"/>
                <p:cNvSpPr>
                  <a:spLocks noChangeAspect="1"/>
                </p:cNvSpPr>
                <p:nvPr/>
              </p:nvSpPr>
              <p:spPr bwMode="auto">
                <a:xfrm>
                  <a:off x="49103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Ellipse 227"/>
                <p:cNvSpPr>
                  <a:spLocks noChangeAspect="1"/>
                </p:cNvSpPr>
                <p:nvPr/>
              </p:nvSpPr>
              <p:spPr bwMode="auto">
                <a:xfrm>
                  <a:off x="50627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Ellipse 228"/>
                <p:cNvSpPr>
                  <a:spLocks noChangeAspect="1"/>
                </p:cNvSpPr>
                <p:nvPr/>
              </p:nvSpPr>
              <p:spPr bwMode="auto">
                <a:xfrm>
                  <a:off x="52151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Ellipse 229"/>
                <p:cNvSpPr>
                  <a:spLocks noChangeAspect="1"/>
                </p:cNvSpPr>
                <p:nvPr/>
              </p:nvSpPr>
              <p:spPr bwMode="auto">
                <a:xfrm>
                  <a:off x="53675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Ellipse 230"/>
                <p:cNvSpPr>
                  <a:spLocks noChangeAspect="1"/>
                </p:cNvSpPr>
                <p:nvPr/>
              </p:nvSpPr>
              <p:spPr bwMode="auto">
                <a:xfrm>
                  <a:off x="55199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Ellipse 231"/>
                <p:cNvSpPr>
                  <a:spLocks noChangeAspect="1"/>
                </p:cNvSpPr>
                <p:nvPr/>
              </p:nvSpPr>
              <p:spPr bwMode="auto">
                <a:xfrm>
                  <a:off x="56723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3" name="Ellipse 232"/>
                <p:cNvSpPr>
                  <a:spLocks noChangeAspect="1"/>
                </p:cNvSpPr>
                <p:nvPr/>
              </p:nvSpPr>
              <p:spPr bwMode="auto">
                <a:xfrm>
                  <a:off x="58247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4" name="Ellipse 233"/>
                <p:cNvSpPr>
                  <a:spLocks noChangeAspect="1"/>
                </p:cNvSpPr>
                <p:nvPr/>
              </p:nvSpPr>
              <p:spPr bwMode="auto">
                <a:xfrm>
                  <a:off x="59771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5" name="Ellipse 234"/>
                <p:cNvSpPr>
                  <a:spLocks noChangeAspect="1"/>
                </p:cNvSpPr>
                <p:nvPr/>
              </p:nvSpPr>
              <p:spPr bwMode="auto">
                <a:xfrm>
                  <a:off x="6129536" y="1916832"/>
                  <a:ext cx="468000" cy="468000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balanced" dir="t"/>
                </a:scene3d>
                <a:sp3d z="215900" prstMaterial="matte">
                  <a:bevelT w="266700" h="266700"/>
                  <a:bevelB w="266700" h="266700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184" name="Gerade Verbindung mit Pfeil 24"/>
              <p:cNvCxnSpPr>
                <a:cxnSpLocks noChangeShapeType="1"/>
              </p:cNvCxnSpPr>
              <p:nvPr/>
            </p:nvCxnSpPr>
            <p:spPr bwMode="auto">
              <a:xfrm>
                <a:off x="1835696" y="2132856"/>
                <a:ext cx="5328592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sm" len="lg"/>
              </a:ln>
            </p:spPr>
          </p:cxnSp>
          <p:cxnSp>
            <p:nvCxnSpPr>
              <p:cNvPr id="185" name="Gerade Verbindung 25"/>
              <p:cNvCxnSpPr>
                <a:cxnSpLocks noChangeShapeType="1"/>
              </p:cNvCxnSpPr>
              <p:nvPr/>
            </p:nvCxnSpPr>
            <p:spPr bwMode="auto">
              <a:xfrm>
                <a:off x="6597749" y="1628800"/>
                <a:ext cx="0" cy="10801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86" name="Parallelogramm 27"/>
              <p:cNvSpPr>
                <a:spLocks noChangeArrowheads="1"/>
              </p:cNvSpPr>
              <p:nvPr/>
            </p:nvSpPr>
            <p:spPr bwMode="auto">
              <a:xfrm>
                <a:off x="1259632" y="2132856"/>
                <a:ext cx="2016224" cy="360040"/>
              </a:xfrm>
              <a:prstGeom prst="parallelogram">
                <a:avLst>
                  <a:gd name="adj" fmla="val 157267"/>
                </a:avLst>
              </a:prstGeom>
              <a:solidFill>
                <a:schemeClr val="tx1">
                  <a:alpha val="4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uppieren 68"/>
              <p:cNvGrpSpPr>
                <a:grpSpLocks/>
              </p:cNvGrpSpPr>
              <p:nvPr/>
            </p:nvGrpSpPr>
            <p:grpSpPr bwMode="auto">
              <a:xfrm>
                <a:off x="1259632" y="2132856"/>
                <a:ext cx="2016224" cy="360040"/>
                <a:chOff x="1259632" y="2132856"/>
                <a:chExt cx="2016224" cy="360040"/>
              </a:xfrm>
            </p:grpSpPr>
            <p:cxnSp>
              <p:nvCxnSpPr>
                <p:cNvPr id="218" name="Gerade Verbindung mit Pfeil 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59632" y="2132856"/>
                  <a:ext cx="576064" cy="36004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</p:cxnSp>
            <p:cxnSp>
              <p:nvCxnSpPr>
                <p:cNvPr id="219" name="Gerade Verbindung mit Pfeil 54"/>
                <p:cNvCxnSpPr>
                  <a:cxnSpLocks noChangeShapeType="1"/>
                </p:cNvCxnSpPr>
                <p:nvPr/>
              </p:nvCxnSpPr>
              <p:spPr bwMode="auto">
                <a:xfrm>
                  <a:off x="1259632" y="2492896"/>
                  <a:ext cx="1440160" cy="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0" name="Gerade Verbindung mit Pfeil 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699792" y="2132856"/>
                  <a:ext cx="576064" cy="36004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</p:cxnSp>
          </p:grpSp>
          <p:sp>
            <p:nvSpPr>
              <p:cNvPr id="188" name="Parallelogramm 29"/>
              <p:cNvSpPr>
                <a:spLocks noChangeArrowheads="1"/>
              </p:cNvSpPr>
              <p:nvPr/>
            </p:nvSpPr>
            <p:spPr bwMode="auto">
              <a:xfrm>
                <a:off x="3635896" y="2132856"/>
                <a:ext cx="3024336" cy="216024"/>
              </a:xfrm>
              <a:prstGeom prst="parallelogram">
                <a:avLst>
                  <a:gd name="adj" fmla="val 157306"/>
                </a:avLst>
              </a:prstGeom>
              <a:solidFill>
                <a:schemeClr val="tx1">
                  <a:alpha val="4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uppieren 70"/>
              <p:cNvGrpSpPr>
                <a:grpSpLocks/>
              </p:cNvGrpSpPr>
              <p:nvPr/>
            </p:nvGrpSpPr>
            <p:grpSpPr bwMode="auto">
              <a:xfrm>
                <a:off x="3635896" y="2132856"/>
                <a:ext cx="3009934" cy="216024"/>
                <a:chOff x="3635896" y="2132856"/>
                <a:chExt cx="3009934" cy="216024"/>
              </a:xfrm>
            </p:grpSpPr>
            <p:cxnSp>
              <p:nvCxnSpPr>
                <p:cNvPr id="215" name="Gerade Verbindung mit Pfeil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50298" y="2132856"/>
                  <a:ext cx="345638" cy="216024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</p:cxnSp>
            <p:cxnSp>
              <p:nvCxnSpPr>
                <p:cNvPr id="216" name="Gerade Verbindung mit Pfeil 51"/>
                <p:cNvCxnSpPr>
                  <a:cxnSpLocks noChangeShapeType="1"/>
                </p:cNvCxnSpPr>
                <p:nvPr/>
              </p:nvCxnSpPr>
              <p:spPr bwMode="auto">
                <a:xfrm>
                  <a:off x="3635896" y="2348880"/>
                  <a:ext cx="2664296" cy="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7" name="Gerade Verbindung mit Pfeil 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00192" y="2132856"/>
                  <a:ext cx="345638" cy="216024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</p:cxnSp>
          </p:grpSp>
        </p:grpSp>
        <p:grpSp>
          <p:nvGrpSpPr>
            <p:cNvPr id="38" name="Gruppieren 235"/>
            <p:cNvGrpSpPr/>
            <p:nvPr/>
          </p:nvGrpSpPr>
          <p:grpSpPr>
            <a:xfrm>
              <a:off x="1537446" y="2060848"/>
              <a:ext cx="6184703" cy="504056"/>
              <a:chOff x="467544" y="1196752"/>
              <a:chExt cx="6184703" cy="504056"/>
            </a:xfrm>
          </p:grpSpPr>
          <p:sp>
            <p:nvSpPr>
              <p:cNvPr id="237" name="Label_CurrentCollector_Neg"/>
              <p:cNvSpPr/>
              <p:nvPr/>
            </p:nvSpPr>
            <p:spPr bwMode="auto">
              <a:xfrm>
                <a:off x="467544" y="1196752"/>
                <a:ext cx="769512" cy="432048"/>
              </a:xfrm>
              <a:prstGeom prst="roundRect">
                <a:avLst/>
              </a:prstGeom>
              <a:gradFill flip="none" rotWithShape="1">
                <a:gsLst>
                  <a:gs pos="5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Current</a:t>
                </a:r>
                <a:r>
                  <a:rPr kumimoji="0" lang="de-AT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 </a:t>
                </a:r>
                <a:r>
                  <a:rPr kumimoji="0" lang="de-AT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Collector</a:t>
                </a:r>
                <a:endParaRPr kumimoji="0" lang="de-A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238" name="Label_CurrentCollector_Pos"/>
              <p:cNvSpPr/>
              <p:nvPr/>
            </p:nvSpPr>
            <p:spPr bwMode="auto">
              <a:xfrm>
                <a:off x="5846713" y="1196752"/>
                <a:ext cx="805534" cy="432049"/>
              </a:xfrm>
              <a:prstGeom prst="roundRect">
                <a:avLst/>
              </a:prstGeom>
              <a:gradFill flip="none" rotWithShape="1">
                <a:gsLst>
                  <a:gs pos="5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Current</a:t>
                </a:r>
                <a:r>
                  <a:rPr kumimoji="0" lang="de-AT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 </a:t>
                </a:r>
                <a:r>
                  <a:rPr kumimoji="0" lang="de-AT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Collector</a:t>
                </a:r>
                <a:endParaRPr kumimoji="0" lang="de-A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239" name="Label_Negative"/>
              <p:cNvSpPr/>
              <p:nvPr/>
            </p:nvSpPr>
            <p:spPr bwMode="auto">
              <a:xfrm>
                <a:off x="1394788" y="1196752"/>
                <a:ext cx="817003" cy="432048"/>
              </a:xfrm>
              <a:prstGeom prst="roundRect">
                <a:avLst/>
              </a:prstGeom>
              <a:gradFill flip="none" rotWithShape="1">
                <a:gsLst>
                  <a:gs pos="5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Negative </a:t>
                </a:r>
                <a:r>
                  <a:rPr kumimoji="0" lang="de-AT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Electrode</a:t>
                </a:r>
                <a:endParaRPr kumimoji="0" lang="de-A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240" name="Label_Separator"/>
              <p:cNvSpPr/>
              <p:nvPr/>
            </p:nvSpPr>
            <p:spPr bwMode="auto">
              <a:xfrm>
                <a:off x="2538545" y="1216803"/>
                <a:ext cx="756284" cy="247930"/>
              </a:xfrm>
              <a:prstGeom prst="roundRect">
                <a:avLst/>
              </a:prstGeom>
              <a:gradFill flip="none" rotWithShape="1">
                <a:gsLst>
                  <a:gs pos="5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Separator</a:t>
                </a:r>
              </a:p>
            </p:txBody>
          </p:sp>
          <p:sp>
            <p:nvSpPr>
              <p:cNvPr id="241" name="Label_Positive"/>
              <p:cNvSpPr/>
              <p:nvPr/>
            </p:nvSpPr>
            <p:spPr bwMode="auto">
              <a:xfrm>
                <a:off x="4161259" y="1196752"/>
                <a:ext cx="756668" cy="432048"/>
              </a:xfrm>
              <a:prstGeom prst="roundRect">
                <a:avLst/>
              </a:prstGeom>
              <a:gradFill flip="none" rotWithShape="1">
                <a:gsLst>
                  <a:gs pos="78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Positive </a:t>
                </a:r>
                <a:r>
                  <a:rPr kumimoji="0" lang="de-AT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Electrode</a:t>
                </a:r>
                <a:endParaRPr kumimoji="0" lang="de-A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242" name="Label_Separator"/>
              <p:cNvSpPr/>
              <p:nvPr/>
            </p:nvSpPr>
            <p:spPr bwMode="auto">
              <a:xfrm>
                <a:off x="2484393" y="1556792"/>
                <a:ext cx="864587" cy="144016"/>
              </a:xfrm>
              <a:prstGeom prst="roundRect">
                <a:avLst/>
              </a:prstGeom>
              <a:gradFill flip="none" rotWithShape="1">
                <a:gsLst>
                  <a:gs pos="5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rPr>
                  <a:t>Electrolyte</a:t>
                </a:r>
                <a:endParaRPr kumimoji="0" lang="de-A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Times New Roman" pitchFamily="18" charset="0"/>
                </a:endParaRPr>
              </a:p>
            </p:txBody>
          </p:sp>
          <p:cxnSp>
            <p:nvCxnSpPr>
              <p:cNvPr id="243" name="Gerade Verbindung 38"/>
              <p:cNvCxnSpPr>
                <a:cxnSpLocks noChangeShapeType="1"/>
              </p:cNvCxnSpPr>
              <p:nvPr/>
            </p:nvCxnSpPr>
            <p:spPr bwMode="auto">
              <a:xfrm>
                <a:off x="2443163" y="1315840"/>
                <a:ext cx="160611" cy="24095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sm" len="lg"/>
                <a:tailEnd type="none" w="sm" len="lg"/>
              </a:ln>
            </p:spPr>
          </p:cxnSp>
          <p:cxnSp>
            <p:nvCxnSpPr>
              <p:cNvPr id="244" name="Gerade Verbindung 39"/>
              <p:cNvCxnSpPr>
                <a:cxnSpLocks noChangeShapeType="1"/>
              </p:cNvCxnSpPr>
              <p:nvPr/>
            </p:nvCxnSpPr>
            <p:spPr bwMode="auto">
              <a:xfrm flipV="1">
                <a:off x="3203848" y="1309688"/>
                <a:ext cx="177227" cy="26587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</p:cxnSp>
        </p:grpSp>
        <p:grpSp>
          <p:nvGrpSpPr>
            <p:cNvPr id="39" name="Detail_Neg"/>
            <p:cNvGrpSpPr/>
            <p:nvPr/>
          </p:nvGrpSpPr>
          <p:grpSpPr>
            <a:xfrm>
              <a:off x="2581668" y="2492896"/>
              <a:ext cx="1188026" cy="864096"/>
              <a:chOff x="1511766" y="1628800"/>
              <a:chExt cx="1188026" cy="864096"/>
            </a:xfrm>
          </p:grpSpPr>
          <p:cxnSp>
            <p:nvCxnSpPr>
              <p:cNvPr id="246" name="Gerade Verbindung mit Pfeil 53"/>
              <p:cNvCxnSpPr>
                <a:cxnSpLocks noChangeShapeType="1"/>
              </p:cNvCxnSpPr>
              <p:nvPr/>
            </p:nvCxnSpPr>
            <p:spPr bwMode="auto">
              <a:xfrm flipV="1">
                <a:off x="1835696" y="1862816"/>
                <a:ext cx="432048" cy="27006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sm" len="lg"/>
              </a:ln>
            </p:spPr>
          </p:cxnSp>
          <p:sp>
            <p:nvSpPr>
              <p:cNvPr id="247" name="Ellipse 246"/>
              <p:cNvSpPr/>
              <p:nvPr/>
            </p:nvSpPr>
            <p:spPr bwMode="auto">
              <a:xfrm>
                <a:off x="1511766" y="1808841"/>
                <a:ext cx="611962" cy="612047"/>
              </a:xfrm>
              <a:prstGeom prst="ellipse">
                <a:avLst/>
              </a:prstGeom>
              <a:solidFill>
                <a:schemeClr val="bg1">
                  <a:lumMod val="65000"/>
                  <a:alpha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alanced" dir="t">
                  <a:rot lat="0" lon="0" rev="0"/>
                </a:lightRig>
              </a:scene3d>
              <a:sp3d z="215900">
                <a:bevelT w="457200" h="457200"/>
                <a:bevelB w="457200" h="457200"/>
              </a:sp3d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8" name="Gerade Verbindung mit Pfeil 53"/>
              <p:cNvCxnSpPr>
                <a:cxnSpLocks noChangeShapeType="1"/>
              </p:cNvCxnSpPr>
              <p:nvPr/>
            </p:nvCxnSpPr>
            <p:spPr bwMode="auto">
              <a:xfrm>
                <a:off x="1835696" y="2132856"/>
                <a:ext cx="504056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sm" len="lg"/>
              </a:ln>
            </p:spPr>
          </p:cxnSp>
          <p:cxnSp>
            <p:nvCxnSpPr>
              <p:cNvPr id="249" name="Gerade Verbindung mit Pfeil 53"/>
              <p:cNvCxnSpPr>
                <a:cxnSpLocks noChangeShapeType="1"/>
              </p:cNvCxnSpPr>
              <p:nvPr/>
            </p:nvCxnSpPr>
            <p:spPr bwMode="auto">
              <a:xfrm flipV="1">
                <a:off x="1835696" y="1628800"/>
                <a:ext cx="0" cy="504056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sm" len="lg"/>
              </a:ln>
            </p:spPr>
          </p:cxnSp>
          <p:sp>
            <p:nvSpPr>
              <p:cNvPr id="250" name="r-Beschriftung"/>
              <p:cNvSpPr/>
              <p:nvPr/>
            </p:nvSpPr>
            <p:spPr bwMode="auto">
              <a:xfrm>
                <a:off x="2123728" y="1916832"/>
                <a:ext cx="576064" cy="576064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</p:grpSp>
        <p:sp>
          <p:nvSpPr>
            <p:cNvPr id="251" name="Pfeil nach rechts 250"/>
            <p:cNvSpPr/>
            <p:nvPr/>
          </p:nvSpPr>
          <p:spPr bwMode="auto">
            <a:xfrm rot="6406682">
              <a:off x="2893202" y="2231319"/>
              <a:ext cx="750177" cy="23062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Pfeil nach rechts 251"/>
            <p:cNvSpPr/>
            <p:nvPr/>
          </p:nvSpPr>
          <p:spPr bwMode="auto">
            <a:xfrm rot="6406682">
              <a:off x="5577521" y="2161350"/>
              <a:ext cx="896339" cy="23062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0" name="Detail_Pos"/>
            <p:cNvGrpSpPr/>
            <p:nvPr/>
          </p:nvGrpSpPr>
          <p:grpSpPr>
            <a:xfrm flipH="1">
              <a:off x="4921822" y="2564904"/>
              <a:ext cx="1008112" cy="792088"/>
              <a:chOff x="4355976" y="1700808"/>
              <a:chExt cx="1008112" cy="792088"/>
            </a:xfrm>
          </p:grpSpPr>
          <p:cxnSp>
            <p:nvCxnSpPr>
              <p:cNvPr id="254" name="Gerade Verbindung mit Pfeil 53"/>
              <p:cNvCxnSpPr>
                <a:cxnSpLocks noChangeShapeType="1"/>
              </p:cNvCxnSpPr>
              <p:nvPr/>
            </p:nvCxnSpPr>
            <p:spPr bwMode="auto">
              <a:xfrm flipV="1">
                <a:off x="4609728" y="1897139"/>
                <a:ext cx="377139" cy="23574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sm" len="lg"/>
              </a:ln>
            </p:spPr>
          </p:cxnSp>
          <p:sp>
            <p:nvSpPr>
              <p:cNvPr id="255" name="Ellipse 254"/>
              <p:cNvSpPr>
                <a:spLocks noChangeAspect="1"/>
              </p:cNvSpPr>
              <p:nvPr/>
            </p:nvSpPr>
            <p:spPr bwMode="auto">
              <a:xfrm>
                <a:off x="4355976" y="1880844"/>
                <a:ext cx="467971" cy="468036"/>
              </a:xfrm>
              <a:prstGeom prst="ellipse">
                <a:avLst/>
              </a:prstGeom>
              <a:solidFill>
                <a:schemeClr val="bg1">
                  <a:lumMod val="75000"/>
                  <a:alpha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LeftDown"/>
                <a:lightRig rig="balanced" dir="t"/>
              </a:scene3d>
              <a:sp3d z="215900" prstMaterial="matte">
                <a:bevelT w="266700" h="266700"/>
                <a:bevelB w="266700" h="266700"/>
              </a:sp3d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56" name="Gerade Verbindung mit Pfeil 53"/>
              <p:cNvCxnSpPr>
                <a:cxnSpLocks noChangeShapeType="1"/>
              </p:cNvCxnSpPr>
              <p:nvPr/>
            </p:nvCxnSpPr>
            <p:spPr bwMode="auto">
              <a:xfrm>
                <a:off x="4609728" y="2132856"/>
                <a:ext cx="427939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sm" len="lg"/>
              </a:ln>
            </p:spPr>
          </p:cxnSp>
          <p:cxnSp>
            <p:nvCxnSpPr>
              <p:cNvPr id="257" name="Gerade Verbindung mit Pfeil 53"/>
              <p:cNvCxnSpPr>
                <a:cxnSpLocks noChangeShapeType="1"/>
              </p:cNvCxnSpPr>
              <p:nvPr/>
            </p:nvCxnSpPr>
            <p:spPr bwMode="auto">
              <a:xfrm flipV="1">
                <a:off x="4609728" y="1700808"/>
                <a:ext cx="0" cy="43204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sm" len="lg"/>
              </a:ln>
            </p:spPr>
          </p:cxnSp>
          <p:sp>
            <p:nvSpPr>
              <p:cNvPr id="258" name="r-Beschriftung"/>
              <p:cNvSpPr/>
              <p:nvPr/>
            </p:nvSpPr>
            <p:spPr bwMode="auto">
              <a:xfrm>
                <a:off x="4788024" y="1916832"/>
                <a:ext cx="576064" cy="576064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</p:grpSp>
        <p:sp>
          <p:nvSpPr>
            <p:cNvPr id="259" name="Label_Separator"/>
            <p:cNvSpPr/>
            <p:nvPr/>
          </p:nvSpPr>
          <p:spPr bwMode="auto">
            <a:xfrm>
              <a:off x="2696767" y="3037054"/>
              <a:ext cx="496864" cy="247930"/>
            </a:xfrm>
            <a:prstGeom prst="roundRect">
              <a:avLst/>
            </a:prstGeom>
            <a:gradFill flip="none" rotWithShape="1">
              <a:gsLst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Li</a:t>
              </a:r>
              <a:r>
                <a:rPr kumimoji="0" lang="de-AT" sz="11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de-A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de-AT" sz="11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60" name="Label_Separator"/>
            <p:cNvSpPr/>
            <p:nvPr/>
          </p:nvSpPr>
          <p:spPr bwMode="auto">
            <a:xfrm>
              <a:off x="5418686" y="3037054"/>
              <a:ext cx="655264" cy="247930"/>
            </a:xfrm>
            <a:prstGeom prst="roundRect">
              <a:avLst/>
            </a:prstGeom>
            <a:gradFill flip="none" rotWithShape="1">
              <a:gsLst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de-A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Li</a:t>
              </a:r>
              <a:r>
                <a:rPr kumimoji="0" lang="de-AT" sz="11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de-AT" sz="1100" dirty="0" smtClean="0">
                  <a:latin typeface="Times New Roman" pitchFamily="18" charset="0"/>
                  <a:cs typeface="Times New Roman" pitchFamily="18" charset="0"/>
                </a:rPr>
                <a:t>FePO</a:t>
              </a:r>
              <a:r>
                <a:rPr kumimoji="0" lang="de-AT" sz="11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61" name="Bogen 260"/>
            <p:cNvSpPr/>
            <p:nvPr/>
          </p:nvSpPr>
          <p:spPr bwMode="auto">
            <a:xfrm rot="10800000">
              <a:off x="1969494" y="2204864"/>
              <a:ext cx="1440160" cy="648072"/>
            </a:xfrm>
            <a:prstGeom prst="arc">
              <a:avLst/>
            </a:prstGeom>
            <a:ln>
              <a:prstDash val="dash"/>
              <a:headEnd type="stealth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2" name="Bogen 261"/>
            <p:cNvSpPr/>
            <p:nvPr/>
          </p:nvSpPr>
          <p:spPr bwMode="auto">
            <a:xfrm flipH="1">
              <a:off x="5929934" y="2492896"/>
              <a:ext cx="2376264" cy="648072"/>
            </a:xfrm>
            <a:prstGeom prst="arc">
              <a:avLst/>
            </a:prstGeom>
            <a:ln>
              <a:prstDash val="dash"/>
              <a:headEnd type="stealth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3" name="r-Beschriftung"/>
            <p:cNvSpPr/>
            <p:nvPr/>
          </p:nvSpPr>
          <p:spPr bwMode="auto">
            <a:xfrm>
              <a:off x="1825478" y="2348880"/>
              <a:ext cx="576064" cy="576064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de-AT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64" name="r-Beschriftung"/>
            <p:cNvSpPr/>
            <p:nvPr/>
          </p:nvSpPr>
          <p:spPr bwMode="auto">
            <a:xfrm>
              <a:off x="6794030" y="2348880"/>
              <a:ext cx="576064" cy="576064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de-AT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265" name="Gerade Verbindung mit Pfeil 53"/>
            <p:cNvCxnSpPr>
              <a:cxnSpLocks noChangeShapeType="1"/>
            </p:cNvCxnSpPr>
            <p:nvPr/>
          </p:nvCxnSpPr>
          <p:spPr bwMode="auto">
            <a:xfrm>
              <a:off x="3625678" y="2996952"/>
              <a:ext cx="1440160" cy="0"/>
            </a:xfrm>
            <a:prstGeom prst="straightConnector1">
              <a:avLst/>
            </a:prstGeom>
            <a:noFill/>
            <a:ln w="28575" cmpd="sng" algn="ctr">
              <a:solidFill>
                <a:schemeClr val="tx1"/>
              </a:solidFill>
              <a:prstDash val="sysDash"/>
              <a:round/>
              <a:headEnd type="stealth"/>
              <a:tailEnd type="triangle" w="med" len="med"/>
            </a:ln>
          </p:spPr>
        </p:cxnSp>
        <p:sp>
          <p:nvSpPr>
            <p:cNvPr id="266" name="Label_Separator"/>
            <p:cNvSpPr/>
            <p:nvPr/>
          </p:nvSpPr>
          <p:spPr bwMode="auto">
            <a:xfrm>
              <a:off x="4064918" y="2852936"/>
              <a:ext cx="496864" cy="247930"/>
            </a:xfrm>
            <a:prstGeom prst="roundRect">
              <a:avLst/>
            </a:prstGeom>
            <a:gradFill flip="none" rotWithShape="1">
              <a:gsLst>
                <a:gs pos="5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Li</a:t>
              </a:r>
              <a:r>
                <a:rPr kumimoji="0" lang="de-AT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</p:grpSp>
      <p:sp>
        <p:nvSpPr>
          <p:cNvPr id="270" name="Textfeld 269"/>
          <p:cNvSpPr txBox="1"/>
          <p:nvPr/>
        </p:nvSpPr>
        <p:spPr>
          <a:xfrm>
            <a:off x="250825" y="6258798"/>
            <a:ext cx="86423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600" kern="0" dirty="0" smtClean="0">
                <a:solidFill>
                  <a:schemeClr val="bg2"/>
                </a:solidFill>
                <a:sym typeface="Wingdings" pitchFamily="2" charset="2"/>
              </a:rPr>
              <a:t>[Doyle] </a:t>
            </a:r>
            <a:r>
              <a:rPr lang="en-US" sz="1600" dirty="0" smtClean="0">
                <a:solidFill>
                  <a:schemeClr val="bg2"/>
                </a:solidFill>
              </a:rPr>
              <a:t>Doyle, Fuller, and Newman: J. </a:t>
            </a:r>
            <a:r>
              <a:rPr lang="en-US" sz="1600" dirty="0" err="1" smtClean="0">
                <a:solidFill>
                  <a:schemeClr val="bg2"/>
                </a:solidFill>
              </a:rPr>
              <a:t>Electrochem</a:t>
            </a:r>
            <a:r>
              <a:rPr lang="en-US" sz="1600" dirty="0" smtClean="0">
                <a:solidFill>
                  <a:schemeClr val="bg2"/>
                </a:solidFill>
              </a:rPr>
              <a:t>. Soc., 140 (6), 1993, 1526-1533.</a:t>
            </a:r>
            <a:endParaRPr lang="de-AT" sz="1600" kern="0" dirty="0">
              <a:solidFill>
                <a:schemeClr val="bg2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llipse 48"/>
          <p:cNvSpPr/>
          <p:nvPr/>
        </p:nvSpPr>
        <p:spPr bwMode="auto">
          <a:xfrm>
            <a:off x="4067944" y="5805264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476376" y="3881884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6516216" y="3047876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6311776" y="3505324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6378352" y="3907408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5375548" y="3047876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084736" y="3505200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4608736" y="3505200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5154836" y="3505200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3745136" y="4051300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5167536" y="4051300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4860032" y="4051300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5139184" y="4605412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3492004" y="5193060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4301108" y="5193216"/>
            <a:ext cx="180000" cy="18000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6048184" y="5193216"/>
            <a:ext cx="180000" cy="18000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6993384" y="5161236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7524328" y="5157192"/>
            <a:ext cx="216024" cy="216024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7812360" y="5157192"/>
            <a:ext cx="216024" cy="216024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3792984" y="3505076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5736084" y="3047876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5664448" y="3505076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5677148" y="4063876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4101604" y="4063876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2738636" y="3894088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3963020" y="4486424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5702920" y="4486424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3061320" y="5845324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3531220" y="5845324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4445620" y="5845324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5372720" y="3648224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397004" y="4063876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3395340" y="3505076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4893940" y="3505076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 smtClean="0"/>
              <a:t>Problem Formulation II</a:t>
            </a:r>
            <a:endParaRPr lang="de-AT" sz="2000" dirty="0"/>
          </a:p>
        </p:txBody>
      </p:sp>
      <p:sp>
        <p:nvSpPr>
          <p:cNvPr id="274" name="Textfeld 273"/>
          <p:cNvSpPr txBox="1"/>
          <p:nvPr/>
        </p:nvSpPr>
        <p:spPr>
          <a:xfrm>
            <a:off x="467544" y="30596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dirty="0" smtClean="0"/>
              <a:t>Solid potential:</a:t>
            </a:r>
            <a:endParaRPr lang="de-AT" dirty="0"/>
          </a:p>
        </p:txBody>
      </p:sp>
      <p:sp>
        <p:nvSpPr>
          <p:cNvPr id="275" name="Textfeld 274"/>
          <p:cNvSpPr txBox="1"/>
          <p:nvPr/>
        </p:nvSpPr>
        <p:spPr>
          <a:xfrm>
            <a:off x="364952" y="35010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dirty="0" smtClean="0"/>
              <a:t>Liquid potential:</a:t>
            </a:r>
            <a:endParaRPr lang="de-AT" dirty="0"/>
          </a:p>
        </p:txBody>
      </p:sp>
      <p:sp>
        <p:nvSpPr>
          <p:cNvPr id="276" name="Textfeld 275"/>
          <p:cNvSpPr txBox="1"/>
          <p:nvPr/>
        </p:nvSpPr>
        <p:spPr>
          <a:xfrm>
            <a:off x="-51296" y="4030048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dirty="0" smtClean="0"/>
              <a:t>Liquid </a:t>
            </a:r>
            <a:r>
              <a:rPr lang="de-AT" dirty="0" err="1" smtClean="0"/>
              <a:t>ion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277" name="Textfeld 276"/>
          <p:cNvSpPr txBox="1"/>
          <p:nvPr/>
        </p:nvSpPr>
        <p:spPr>
          <a:xfrm>
            <a:off x="99815" y="4581128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dirty="0" smtClean="0"/>
              <a:t>Solid </a:t>
            </a:r>
            <a:r>
              <a:rPr lang="de-AT" dirty="0" err="1" smtClean="0"/>
              <a:t>ion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279" name="Textfeld 278"/>
          <p:cNvSpPr txBox="1"/>
          <p:nvPr/>
        </p:nvSpPr>
        <p:spPr>
          <a:xfrm>
            <a:off x="134120" y="508518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dirty="0" err="1" smtClean="0"/>
              <a:t>Coupling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solid </a:t>
            </a:r>
            <a:r>
              <a:rPr lang="de-AT" dirty="0" err="1" smtClean="0"/>
              <a:t>and</a:t>
            </a:r>
            <a:r>
              <a:rPr lang="de-AT" dirty="0" smtClean="0"/>
              <a:t> liquid:</a:t>
            </a:r>
            <a:endParaRPr lang="de-AT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4" t="12712" r="14692" b="39689"/>
          <a:stretch>
            <a:fillRect/>
          </a:stretch>
        </p:blipFill>
        <p:spPr bwMode="auto">
          <a:xfrm>
            <a:off x="1475656" y="684696"/>
            <a:ext cx="6120680" cy="231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llipse 31"/>
          <p:cNvSpPr/>
          <p:nvPr/>
        </p:nvSpPr>
        <p:spPr bwMode="auto">
          <a:xfrm>
            <a:off x="6516216" y="5661248"/>
            <a:ext cx="360040" cy="360040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804248" y="566124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Unknowns</a:t>
            </a:r>
            <a:endParaRPr lang="de-AT" dirty="0"/>
          </a:p>
        </p:txBody>
      </p:sp>
      <p:sp>
        <p:nvSpPr>
          <p:cNvPr id="52" name="Ellipse 51"/>
          <p:cNvSpPr/>
          <p:nvPr/>
        </p:nvSpPr>
        <p:spPr bwMode="auto">
          <a:xfrm>
            <a:off x="6516216" y="6021288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804248" y="602128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Parameters</a:t>
            </a:r>
            <a:endParaRPr lang="de-AT" dirty="0"/>
          </a:p>
        </p:txBody>
      </p:sp>
      <p:sp>
        <p:nvSpPr>
          <p:cNvPr id="50" name="Ellipse 49"/>
          <p:cNvSpPr/>
          <p:nvPr/>
        </p:nvSpPr>
        <p:spPr bwMode="auto">
          <a:xfrm>
            <a:off x="6400717" y="5157192"/>
            <a:ext cx="216024" cy="216024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4656584" y="5157192"/>
            <a:ext cx="216024" cy="216024"/>
          </a:xfrm>
          <a:prstGeom prst="ellipse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8028384" y="3068960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8028384" y="3501008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8028384" y="4581128"/>
            <a:ext cx="360040" cy="360040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11759" y="3110824"/>
            <a:ext cx="6569964" cy="30038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 bwMode="auto">
          <a:xfrm>
            <a:off x="1673728" y="1772816"/>
            <a:ext cx="450000" cy="45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ihandform 27"/>
          <p:cNvSpPr/>
          <p:nvPr/>
        </p:nvSpPr>
        <p:spPr bwMode="auto">
          <a:xfrm>
            <a:off x="4907145" y="1232756"/>
            <a:ext cx="738321" cy="850123"/>
          </a:xfrm>
          <a:custGeom>
            <a:avLst/>
            <a:gdLst>
              <a:gd name="connsiteX0" fmla="*/ 17780 w 742950"/>
              <a:gd name="connsiteY0" fmla="*/ 372110 h 803910"/>
              <a:gd name="connsiteX1" fmla="*/ 78740 w 742950"/>
              <a:gd name="connsiteY1" fmla="*/ 59690 h 803910"/>
              <a:gd name="connsiteX2" fmla="*/ 490220 w 742950"/>
              <a:gd name="connsiteY2" fmla="*/ 105410 h 803910"/>
              <a:gd name="connsiteX3" fmla="*/ 680720 w 742950"/>
              <a:gd name="connsiteY3" fmla="*/ 692150 h 803910"/>
              <a:gd name="connsiteX4" fmla="*/ 116840 w 742950"/>
              <a:gd name="connsiteY4" fmla="*/ 775970 h 803910"/>
              <a:gd name="connsiteX5" fmla="*/ 40640 w 742950"/>
              <a:gd name="connsiteY5" fmla="*/ 532130 h 803910"/>
              <a:gd name="connsiteX0" fmla="*/ 17780 w 742950"/>
              <a:gd name="connsiteY0" fmla="*/ 372110 h 803910"/>
              <a:gd name="connsiteX1" fmla="*/ 78740 w 742950"/>
              <a:gd name="connsiteY1" fmla="*/ 59690 h 803910"/>
              <a:gd name="connsiteX2" fmla="*/ 490220 w 742950"/>
              <a:gd name="connsiteY2" fmla="*/ 105410 h 803910"/>
              <a:gd name="connsiteX3" fmla="*/ 680720 w 742950"/>
              <a:gd name="connsiteY3" fmla="*/ 692150 h 803910"/>
              <a:gd name="connsiteX4" fmla="*/ 116840 w 742950"/>
              <a:gd name="connsiteY4" fmla="*/ 775970 h 803910"/>
              <a:gd name="connsiteX5" fmla="*/ 40640 w 742950"/>
              <a:gd name="connsiteY5" fmla="*/ 532130 h 803910"/>
              <a:gd name="connsiteX6" fmla="*/ 17780 w 742950"/>
              <a:gd name="connsiteY6" fmla="*/ 372110 h 803910"/>
              <a:gd name="connsiteX0" fmla="*/ 30480 w 732790"/>
              <a:gd name="connsiteY0" fmla="*/ 532130 h 803910"/>
              <a:gd name="connsiteX1" fmla="*/ 68580 w 732790"/>
              <a:gd name="connsiteY1" fmla="*/ 59690 h 803910"/>
              <a:gd name="connsiteX2" fmla="*/ 480060 w 732790"/>
              <a:gd name="connsiteY2" fmla="*/ 105410 h 803910"/>
              <a:gd name="connsiteX3" fmla="*/ 670560 w 732790"/>
              <a:gd name="connsiteY3" fmla="*/ 692150 h 803910"/>
              <a:gd name="connsiteX4" fmla="*/ 106680 w 732790"/>
              <a:gd name="connsiteY4" fmla="*/ 775970 h 803910"/>
              <a:gd name="connsiteX5" fmla="*/ 30480 w 732790"/>
              <a:gd name="connsiteY5" fmla="*/ 532130 h 803910"/>
              <a:gd name="connsiteX0" fmla="*/ 51863 w 754173"/>
              <a:gd name="connsiteY0" fmla="*/ 532130 h 803910"/>
              <a:gd name="connsiteX1" fmla="*/ 89963 w 754173"/>
              <a:gd name="connsiteY1" fmla="*/ 59690 h 803910"/>
              <a:gd name="connsiteX2" fmla="*/ 501443 w 754173"/>
              <a:gd name="connsiteY2" fmla="*/ 105410 h 803910"/>
              <a:gd name="connsiteX3" fmla="*/ 691943 w 754173"/>
              <a:gd name="connsiteY3" fmla="*/ 692150 h 803910"/>
              <a:gd name="connsiteX4" fmla="*/ 128063 w 754173"/>
              <a:gd name="connsiteY4" fmla="*/ 775970 h 803910"/>
              <a:gd name="connsiteX5" fmla="*/ 51863 w 754173"/>
              <a:gd name="connsiteY5" fmla="*/ 532130 h 803910"/>
              <a:gd name="connsiteX0" fmla="*/ 38524 w 754173"/>
              <a:gd name="connsiteY0" fmla="*/ 487958 h 810002"/>
              <a:gd name="connsiteX1" fmla="*/ 89963 w 754173"/>
              <a:gd name="connsiteY1" fmla="*/ 59690 h 810002"/>
              <a:gd name="connsiteX2" fmla="*/ 501443 w 754173"/>
              <a:gd name="connsiteY2" fmla="*/ 105410 h 810002"/>
              <a:gd name="connsiteX3" fmla="*/ 691943 w 754173"/>
              <a:gd name="connsiteY3" fmla="*/ 692150 h 810002"/>
              <a:gd name="connsiteX4" fmla="*/ 128063 w 754173"/>
              <a:gd name="connsiteY4" fmla="*/ 775970 h 810002"/>
              <a:gd name="connsiteX5" fmla="*/ 38524 w 754173"/>
              <a:gd name="connsiteY5" fmla="*/ 487958 h 810002"/>
              <a:gd name="connsiteX0" fmla="*/ 38524 w 754173"/>
              <a:gd name="connsiteY0" fmla="*/ 415950 h 822003"/>
              <a:gd name="connsiteX1" fmla="*/ 89963 w 754173"/>
              <a:gd name="connsiteY1" fmla="*/ 59690 h 822003"/>
              <a:gd name="connsiteX2" fmla="*/ 501443 w 754173"/>
              <a:gd name="connsiteY2" fmla="*/ 105410 h 822003"/>
              <a:gd name="connsiteX3" fmla="*/ 691943 w 754173"/>
              <a:gd name="connsiteY3" fmla="*/ 692150 h 822003"/>
              <a:gd name="connsiteX4" fmla="*/ 128063 w 754173"/>
              <a:gd name="connsiteY4" fmla="*/ 775970 h 822003"/>
              <a:gd name="connsiteX5" fmla="*/ 38524 w 754173"/>
              <a:gd name="connsiteY5" fmla="*/ 415950 h 822003"/>
              <a:gd name="connsiteX0" fmla="*/ 38524 w 754173"/>
              <a:gd name="connsiteY0" fmla="*/ 415950 h 822003"/>
              <a:gd name="connsiteX1" fmla="*/ 89963 w 754173"/>
              <a:gd name="connsiteY1" fmla="*/ 59690 h 822003"/>
              <a:gd name="connsiteX2" fmla="*/ 501443 w 754173"/>
              <a:gd name="connsiteY2" fmla="*/ 105410 h 822003"/>
              <a:gd name="connsiteX3" fmla="*/ 691943 w 754173"/>
              <a:gd name="connsiteY3" fmla="*/ 692150 h 822003"/>
              <a:gd name="connsiteX4" fmla="*/ 128063 w 754173"/>
              <a:gd name="connsiteY4" fmla="*/ 775970 h 822003"/>
              <a:gd name="connsiteX5" fmla="*/ 38524 w 754173"/>
              <a:gd name="connsiteY5" fmla="*/ 415950 h 822003"/>
              <a:gd name="connsiteX0" fmla="*/ 38524 w 733092"/>
              <a:gd name="connsiteY0" fmla="*/ 415950 h 822023"/>
              <a:gd name="connsiteX1" fmla="*/ 89963 w 733092"/>
              <a:gd name="connsiteY1" fmla="*/ 59690 h 822023"/>
              <a:gd name="connsiteX2" fmla="*/ 501443 w 733092"/>
              <a:gd name="connsiteY2" fmla="*/ 105410 h 822023"/>
              <a:gd name="connsiteX3" fmla="*/ 691943 w 733092"/>
              <a:gd name="connsiteY3" fmla="*/ 692150 h 822023"/>
              <a:gd name="connsiteX4" fmla="*/ 254548 w 733092"/>
              <a:gd name="connsiteY4" fmla="*/ 775990 h 822023"/>
              <a:gd name="connsiteX5" fmla="*/ 38524 w 733092"/>
              <a:gd name="connsiteY5" fmla="*/ 415950 h 822023"/>
              <a:gd name="connsiteX0" fmla="*/ 38524 w 757095"/>
              <a:gd name="connsiteY0" fmla="*/ 415950 h 822023"/>
              <a:gd name="connsiteX1" fmla="*/ 89963 w 757095"/>
              <a:gd name="connsiteY1" fmla="*/ 59690 h 822023"/>
              <a:gd name="connsiteX2" fmla="*/ 501443 w 757095"/>
              <a:gd name="connsiteY2" fmla="*/ 105410 h 822023"/>
              <a:gd name="connsiteX3" fmla="*/ 691943 w 757095"/>
              <a:gd name="connsiteY3" fmla="*/ 692150 h 822023"/>
              <a:gd name="connsiteX4" fmla="*/ 110532 w 757095"/>
              <a:gd name="connsiteY4" fmla="*/ 775990 h 822023"/>
              <a:gd name="connsiteX5" fmla="*/ 38524 w 757095"/>
              <a:gd name="connsiteY5" fmla="*/ 415950 h 822023"/>
              <a:gd name="connsiteX0" fmla="*/ 100330 w 746893"/>
              <a:gd name="connsiteY0" fmla="*/ 828063 h 933473"/>
              <a:gd name="connsiteX1" fmla="*/ 79761 w 746893"/>
              <a:gd name="connsiteY1" fmla="*/ 111763 h 933473"/>
              <a:gd name="connsiteX2" fmla="*/ 491241 w 746893"/>
              <a:gd name="connsiteY2" fmla="*/ 157483 h 933473"/>
              <a:gd name="connsiteX3" fmla="*/ 681741 w 746893"/>
              <a:gd name="connsiteY3" fmla="*/ 744223 h 933473"/>
              <a:gd name="connsiteX4" fmla="*/ 100330 w 746893"/>
              <a:gd name="connsiteY4" fmla="*/ 828063 h 933473"/>
              <a:gd name="connsiteX0" fmla="*/ 116580 w 794002"/>
              <a:gd name="connsiteY0" fmla="*/ 836313 h 941723"/>
              <a:gd name="connsiteX1" fmla="*/ 96011 w 794002"/>
              <a:gd name="connsiteY1" fmla="*/ 120013 h 941723"/>
              <a:gd name="connsiteX2" fmla="*/ 692644 w 794002"/>
              <a:gd name="connsiteY2" fmla="*/ 116233 h 941723"/>
              <a:gd name="connsiteX3" fmla="*/ 697991 w 794002"/>
              <a:gd name="connsiteY3" fmla="*/ 752473 h 941723"/>
              <a:gd name="connsiteX4" fmla="*/ 116580 w 794002"/>
              <a:gd name="connsiteY4" fmla="*/ 836313 h 941723"/>
              <a:gd name="connsiteX0" fmla="*/ 176585 w 780972"/>
              <a:gd name="connsiteY0" fmla="*/ 836313 h 941723"/>
              <a:gd name="connsiteX1" fmla="*/ 84009 w 780972"/>
              <a:gd name="connsiteY1" fmla="*/ 120013 h 941723"/>
              <a:gd name="connsiteX2" fmla="*/ 680642 w 780972"/>
              <a:gd name="connsiteY2" fmla="*/ 116233 h 941723"/>
              <a:gd name="connsiteX3" fmla="*/ 685989 w 780972"/>
              <a:gd name="connsiteY3" fmla="*/ 752473 h 941723"/>
              <a:gd name="connsiteX4" fmla="*/ 176585 w 780972"/>
              <a:gd name="connsiteY4" fmla="*/ 836313 h 941723"/>
              <a:gd name="connsiteX0" fmla="*/ 156017 w 756976"/>
              <a:gd name="connsiteY0" fmla="*/ 814119 h 908158"/>
              <a:gd name="connsiteX1" fmla="*/ 84009 w 756976"/>
              <a:gd name="connsiteY1" fmla="*/ 166047 h 908158"/>
              <a:gd name="connsiteX2" fmla="*/ 660074 w 756976"/>
              <a:gd name="connsiteY2" fmla="*/ 94039 h 908158"/>
              <a:gd name="connsiteX3" fmla="*/ 665421 w 756976"/>
              <a:gd name="connsiteY3" fmla="*/ 730279 h 908158"/>
              <a:gd name="connsiteX4" fmla="*/ 156017 w 756976"/>
              <a:gd name="connsiteY4" fmla="*/ 814119 h 908158"/>
              <a:gd name="connsiteX0" fmla="*/ 120013 w 677422"/>
              <a:gd name="connsiteY0" fmla="*/ 756084 h 850123"/>
              <a:gd name="connsiteX1" fmla="*/ 48005 w 677422"/>
              <a:gd name="connsiteY1" fmla="*/ 108012 h 850123"/>
              <a:gd name="connsiteX2" fmla="*/ 408045 w 677422"/>
              <a:gd name="connsiteY2" fmla="*/ 108012 h 850123"/>
              <a:gd name="connsiteX3" fmla="*/ 629417 w 677422"/>
              <a:gd name="connsiteY3" fmla="*/ 672244 h 850123"/>
              <a:gd name="connsiteX4" fmla="*/ 120013 w 677422"/>
              <a:gd name="connsiteY4" fmla="*/ 756084 h 850123"/>
              <a:gd name="connsiteX0" fmla="*/ 96902 w 738321"/>
              <a:gd name="connsiteY0" fmla="*/ 756084 h 850123"/>
              <a:gd name="connsiteX1" fmla="*/ 96902 w 738321"/>
              <a:gd name="connsiteY1" fmla="*/ 108012 h 850123"/>
              <a:gd name="connsiteX2" fmla="*/ 456942 w 738321"/>
              <a:gd name="connsiteY2" fmla="*/ 108012 h 850123"/>
              <a:gd name="connsiteX3" fmla="*/ 678314 w 738321"/>
              <a:gd name="connsiteY3" fmla="*/ 672244 h 850123"/>
              <a:gd name="connsiteX4" fmla="*/ 96902 w 738321"/>
              <a:gd name="connsiteY4" fmla="*/ 756084 h 8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321" h="850123">
                <a:moveTo>
                  <a:pt x="96902" y="756084"/>
                </a:moveTo>
                <a:cubicBezTo>
                  <a:pt x="0" y="662045"/>
                  <a:pt x="36895" y="216024"/>
                  <a:pt x="96902" y="108012"/>
                </a:cubicBezTo>
                <a:cubicBezTo>
                  <a:pt x="156909" y="0"/>
                  <a:pt x="360040" y="13973"/>
                  <a:pt x="456942" y="108012"/>
                </a:cubicBezTo>
                <a:cubicBezTo>
                  <a:pt x="553844" y="202051"/>
                  <a:pt x="738321" y="564232"/>
                  <a:pt x="678314" y="672244"/>
                </a:cubicBezTo>
                <a:cubicBezTo>
                  <a:pt x="618307" y="780256"/>
                  <a:pt x="193804" y="850123"/>
                  <a:pt x="96902" y="756084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Parameter Sensitivities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i="1" dirty="0" smtClean="0">
                <a:sym typeface="Symbol"/>
              </a:rPr>
              <a:t>„</a:t>
            </a:r>
            <a:r>
              <a:rPr lang="de-AT" i="1" dirty="0" err="1" smtClean="0">
                <a:sym typeface="Symbol"/>
              </a:rPr>
              <a:t>Factor</a:t>
            </a:r>
            <a:r>
              <a:rPr lang="de-AT" i="1" dirty="0" smtClean="0">
                <a:sym typeface="Symbol"/>
              </a:rPr>
              <a:t> Fixing“</a:t>
            </a:r>
            <a:r>
              <a:rPr lang="de-AT" dirty="0" smtClean="0">
                <a:sym typeface="Symbol"/>
              </a:rPr>
              <a:t>  </a:t>
            </a:r>
            <a:r>
              <a:rPr lang="de-AT" dirty="0" err="1" smtClean="0">
                <a:sym typeface="Symbol"/>
              </a:rPr>
              <a:t>by</a:t>
            </a:r>
            <a:r>
              <a:rPr lang="de-AT" dirty="0" smtClean="0">
                <a:sym typeface="Symbol"/>
              </a:rPr>
              <a:t> </a:t>
            </a:r>
            <a:r>
              <a:rPr lang="de-AT" dirty="0" smtClean="0">
                <a:sym typeface="Wingdings" pitchFamily="2" charset="2"/>
              </a:rPr>
              <a:t>„Morris </a:t>
            </a:r>
            <a:r>
              <a:rPr lang="de-AT" dirty="0" err="1" smtClean="0">
                <a:sym typeface="Wingdings" pitchFamily="2" charset="2"/>
              </a:rPr>
              <a:t>one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at</a:t>
            </a:r>
            <a:r>
              <a:rPr lang="de-AT" dirty="0" smtClean="0">
                <a:sym typeface="Wingdings" pitchFamily="2" charset="2"/>
              </a:rPr>
              <a:t> a Time“ (MOAT) – ext. </a:t>
            </a:r>
            <a:r>
              <a:rPr lang="de-AT" dirty="0" err="1" smtClean="0">
                <a:sym typeface="Wingdings" pitchFamily="2" charset="2"/>
              </a:rPr>
              <a:t>by</a:t>
            </a:r>
            <a:r>
              <a:rPr lang="de-AT" dirty="0" smtClean="0">
                <a:sym typeface="Wingdings" pitchFamily="2" charset="2"/>
              </a:rPr>
              <a:t> [</a:t>
            </a:r>
            <a:r>
              <a:rPr lang="de-AT" dirty="0" err="1" smtClean="0">
                <a:sym typeface="Wingdings" pitchFamily="2" charset="2"/>
              </a:rPr>
              <a:t>Saltelli</a:t>
            </a:r>
            <a:r>
              <a:rPr lang="de-AT" dirty="0" smtClean="0">
                <a:sym typeface="Wingdings" pitchFamily="2" charset="2"/>
              </a:rPr>
              <a:t>]</a:t>
            </a:r>
          </a:p>
          <a:p>
            <a:pPr marL="5380038"/>
            <a:endParaRPr lang="de-AT" b="0" i="1" dirty="0" smtClean="0">
              <a:sym typeface="Wingdings" pitchFamily="2" charset="2"/>
            </a:endParaRPr>
          </a:p>
          <a:p>
            <a:pPr marL="5380038"/>
            <a:endParaRPr lang="de-AT" b="0" i="1" dirty="0" smtClean="0">
              <a:sym typeface="Wingdings" pitchFamily="2" charset="2"/>
            </a:endParaRPr>
          </a:p>
          <a:p>
            <a:pPr marL="5380038"/>
            <a:endParaRPr lang="de-AT" b="0" i="1" dirty="0" smtClean="0">
              <a:sym typeface="Wingdings" pitchFamily="2" charset="2"/>
            </a:endParaRPr>
          </a:p>
          <a:p>
            <a:pPr marL="5380038"/>
            <a:endParaRPr lang="de-AT" b="0" dirty="0">
              <a:sym typeface="Wingdings" pitchFamily="2" charset="2"/>
            </a:endParaRPr>
          </a:p>
          <a:p>
            <a:pPr marL="5380038"/>
            <a:endParaRPr lang="de-AT" b="0" dirty="0" smtClean="0">
              <a:sym typeface="Wingdings" pitchFamily="2" charset="2"/>
            </a:endParaRPr>
          </a:p>
          <a:p>
            <a:pPr marL="5380038"/>
            <a:endParaRPr lang="de-AT" sz="1100" b="0" dirty="0" smtClean="0">
              <a:sym typeface="Wingdings" pitchFamily="2" charset="2"/>
            </a:endParaRPr>
          </a:p>
          <a:p>
            <a:pPr marL="5380038">
              <a:spcAft>
                <a:spcPts val="600"/>
              </a:spcAft>
            </a:pPr>
            <a:r>
              <a:rPr lang="en-US" b="0" dirty="0" smtClean="0">
                <a:sym typeface="Wingdings" pitchFamily="2" charset="2"/>
              </a:rPr>
              <a:t>Sensitivity measures:</a:t>
            </a:r>
          </a:p>
          <a:p>
            <a:pPr marL="5561013" lvl="1">
              <a:spcAft>
                <a:spcPts val="600"/>
              </a:spcAft>
            </a:pPr>
            <a:r>
              <a:rPr lang="en-US" b="0" dirty="0" smtClean="0">
                <a:sym typeface="Wingdings" pitchFamily="2" charset="2"/>
              </a:rPr>
              <a:t>Mean</a:t>
            </a:r>
          </a:p>
          <a:p>
            <a:pPr marL="5561013" lvl="1">
              <a:spcAft>
                <a:spcPts val="600"/>
              </a:spcAft>
            </a:pPr>
            <a:r>
              <a:rPr lang="en-US" b="0" dirty="0" smtClean="0">
                <a:sym typeface="Wingdings" pitchFamily="2" charset="2"/>
              </a:rPr>
              <a:t>Std. Deviation</a:t>
            </a:r>
          </a:p>
          <a:p>
            <a:pPr marL="5380038" indent="0">
              <a:buNone/>
            </a:pPr>
            <a:r>
              <a:rPr lang="en-US" b="0" dirty="0" smtClean="0">
                <a:sym typeface="Wingdings" pitchFamily="2" charset="2"/>
              </a:rPr>
              <a:t>of elementary effects</a:t>
            </a:r>
            <a:endParaRPr lang="de-AT" b="0" dirty="0" smtClean="0">
              <a:sym typeface="Wingdings" pitchFamily="2" charset="2"/>
            </a:endParaRPr>
          </a:p>
          <a:p>
            <a:pPr marL="5380038"/>
            <a:endParaRPr lang="de-AT" sz="1000" b="0" dirty="0" smtClean="0"/>
          </a:p>
          <a:p>
            <a:pPr marL="5380038"/>
            <a:r>
              <a:rPr lang="de-AT" b="0" dirty="0" smtClean="0"/>
              <a:t>Parameters </a:t>
            </a:r>
            <a:r>
              <a:rPr lang="de-AT" b="0" dirty="0" err="1" smtClean="0"/>
              <a:t>of</a:t>
            </a:r>
            <a:r>
              <a:rPr lang="de-AT" b="0" dirty="0" smtClean="0"/>
              <a:t> </a:t>
            </a:r>
            <a:r>
              <a:rPr lang="de-AT" b="0" dirty="0" err="1" smtClean="0"/>
              <a:t>interest</a:t>
            </a:r>
            <a:r>
              <a:rPr lang="de-AT" b="0" dirty="0" smtClean="0"/>
              <a:t> e.g.</a:t>
            </a:r>
          </a:p>
          <a:p>
            <a:pPr marL="5380038"/>
            <a:r>
              <a:rPr lang="de-AT" b="0" dirty="0" smtClean="0"/>
              <a:t> </a:t>
            </a:r>
            <a:endParaRPr lang="de-AT" b="0" dirty="0"/>
          </a:p>
        </p:txBody>
      </p:sp>
      <p:graphicFrame>
        <p:nvGraphicFramePr>
          <p:cNvPr id="7" name="Object 106"/>
          <p:cNvGraphicFramePr>
            <a:graphicFrameLocks noChangeAspect="1"/>
          </p:cNvGraphicFramePr>
          <p:nvPr/>
        </p:nvGraphicFramePr>
        <p:xfrm>
          <a:off x="5508104" y="1989659"/>
          <a:ext cx="32194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Formel" r:id="rId4" imgW="2514600" imgH="393700" progId="Equation.3">
                  <p:embed/>
                </p:oleObj>
              </mc:Choice>
              <mc:Fallback>
                <p:oleObj name="Formel" r:id="rId4" imgW="2514600" imgH="3937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989659"/>
                        <a:ext cx="32194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ieren 19"/>
          <p:cNvGrpSpPr/>
          <p:nvPr/>
        </p:nvGrpSpPr>
        <p:grpSpPr>
          <a:xfrm>
            <a:off x="107504" y="1236742"/>
            <a:ext cx="5472608" cy="5000570"/>
            <a:chOff x="107504" y="1236742"/>
            <a:chExt cx="5472608" cy="5000570"/>
          </a:xfrm>
        </p:grpSpPr>
        <p:pic>
          <p:nvPicPr>
            <p:cNvPr id="2052" name="Picture 4" descr="K:\40_Veroeffentlichungen\05_IPDO_2013\05_Präsentation\moat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963" t="6913" r="14472" b="3906"/>
            <a:stretch>
              <a:fillRect/>
            </a:stretch>
          </p:blipFill>
          <p:spPr bwMode="auto">
            <a:xfrm>
              <a:off x="439708" y="1236742"/>
              <a:ext cx="5084168" cy="4644755"/>
            </a:xfrm>
            <a:prstGeom prst="rect">
              <a:avLst/>
            </a:prstGeom>
            <a:noFill/>
          </p:spPr>
        </p:pic>
        <p:sp>
          <p:nvSpPr>
            <p:cNvPr id="11" name="Pfeil nach rechts 10"/>
            <p:cNvSpPr/>
            <p:nvPr/>
          </p:nvSpPr>
          <p:spPr bwMode="auto">
            <a:xfrm>
              <a:off x="1691681" y="5053166"/>
              <a:ext cx="3600399" cy="565150"/>
            </a:xfrm>
            <a:prstGeom prst="rightArrow">
              <a:avLst>
                <a:gd name="adj1" fmla="val 50000"/>
                <a:gd name="adj2" fmla="val 58622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de-AT" sz="1400" kern="0" dirty="0" err="1" smtClean="0">
                  <a:sym typeface="Wingdings" pitchFamily="2" charset="2"/>
                </a:rPr>
                <a:t>Stronger</a:t>
              </a:r>
              <a:r>
                <a:rPr lang="de-AT" sz="1400" kern="0" dirty="0" smtClean="0">
                  <a:sym typeface="Wingdings" pitchFamily="2" charset="2"/>
                </a:rPr>
                <a:t> </a:t>
              </a:r>
              <a:r>
                <a:rPr lang="de-AT" sz="1400" kern="0" dirty="0" err="1" smtClean="0">
                  <a:sym typeface="Wingdings" pitchFamily="2" charset="2"/>
                </a:rPr>
                <a:t>direct</a:t>
              </a:r>
              <a:r>
                <a:rPr lang="de-AT" sz="1400" kern="0" dirty="0" smtClean="0">
                  <a:sym typeface="Wingdings" pitchFamily="2" charset="2"/>
                </a:rPr>
                <a:t> </a:t>
              </a:r>
              <a:r>
                <a:rPr lang="de-AT" sz="1400" kern="0" dirty="0" err="1" smtClean="0">
                  <a:sym typeface="Wingdings" pitchFamily="2" charset="2"/>
                </a:rPr>
                <a:t>Influence</a:t>
              </a:r>
              <a:endParaRPr lang="de-AT" sz="1400" kern="0" dirty="0">
                <a:sym typeface="Wingdings" pitchFamily="2" charset="2"/>
              </a:endParaRPr>
            </a:p>
          </p:txBody>
        </p:sp>
        <p:sp>
          <p:nvSpPr>
            <p:cNvPr id="12" name="Pfeil nach rechts 11"/>
            <p:cNvSpPr/>
            <p:nvPr/>
          </p:nvSpPr>
          <p:spPr bwMode="auto">
            <a:xfrm rot="16200000">
              <a:off x="-670045" y="2878387"/>
              <a:ext cx="3704427" cy="565150"/>
            </a:xfrm>
            <a:prstGeom prst="rightArrow">
              <a:avLst>
                <a:gd name="adj1" fmla="val 50000"/>
                <a:gd name="adj2" fmla="val 58622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de-AT" sz="1400" kern="0" dirty="0" err="1" smtClean="0">
                  <a:sym typeface="Wingdings" pitchFamily="2" charset="2"/>
                </a:rPr>
                <a:t>Stronger</a:t>
              </a:r>
              <a:r>
                <a:rPr lang="de-AT" sz="1400" kern="0" dirty="0" smtClean="0">
                  <a:sym typeface="Wingdings" pitchFamily="2" charset="2"/>
                </a:rPr>
                <a:t> Non-</a:t>
              </a:r>
              <a:r>
                <a:rPr lang="de-AT" sz="1400" kern="0" dirty="0" err="1" smtClean="0">
                  <a:sym typeface="Wingdings" pitchFamily="2" charset="2"/>
                </a:rPr>
                <a:t>Linearity</a:t>
              </a:r>
              <a:r>
                <a:rPr lang="de-AT" sz="1400" kern="0" dirty="0" smtClean="0">
                  <a:sym typeface="Wingdings" pitchFamily="2" charset="2"/>
                </a:rPr>
                <a:t> </a:t>
              </a:r>
              <a:r>
                <a:rPr lang="de-AT" sz="1400" kern="0" dirty="0" err="1" smtClean="0">
                  <a:sym typeface="Wingdings" pitchFamily="2" charset="2"/>
                </a:rPr>
                <a:t>and</a:t>
              </a:r>
              <a:r>
                <a:rPr lang="de-AT" sz="1400" kern="0" dirty="0" smtClean="0">
                  <a:sym typeface="Wingdings" pitchFamily="2" charset="2"/>
                </a:rPr>
                <a:t>/</a:t>
              </a:r>
              <a:r>
                <a:rPr lang="de-AT" sz="1400" kern="0" dirty="0" err="1" smtClean="0">
                  <a:sym typeface="Wingdings" pitchFamily="2" charset="2"/>
                </a:rPr>
                <a:t>or</a:t>
              </a:r>
              <a:r>
                <a:rPr lang="de-AT" sz="1400" kern="0" dirty="0" smtClean="0">
                  <a:sym typeface="Wingdings" pitchFamily="2" charset="2"/>
                </a:rPr>
                <a:t> Interaction</a:t>
              </a:r>
              <a:endParaRPr lang="de-AT" sz="1400" kern="0" dirty="0">
                <a:sym typeface="Wingdings" pitchFamily="2" charset="2"/>
              </a:endParaRPr>
            </a:p>
          </p:txBody>
        </p:sp>
        <p:pic>
          <p:nvPicPr>
            <p:cNvPr id="14" name="Picture 4" descr="K:\40_Veroeffentlichungen\05_IPDO_2013\05_Präsentation\moat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127" t="93855" r="1100"/>
            <a:stretch>
              <a:fillRect/>
            </a:stretch>
          </p:blipFill>
          <p:spPr bwMode="auto">
            <a:xfrm>
              <a:off x="2627784" y="5917262"/>
              <a:ext cx="1105074" cy="320050"/>
            </a:xfrm>
            <a:prstGeom prst="rect">
              <a:avLst/>
            </a:prstGeom>
            <a:noFill/>
          </p:spPr>
        </p:pic>
        <p:pic>
          <p:nvPicPr>
            <p:cNvPr id="15" name="Picture 4" descr="K:\40_Veroeffentlichungen\05_IPDO_2013\05_Präsentation\moat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2648" b="94148"/>
            <a:stretch>
              <a:fillRect/>
            </a:stretch>
          </p:blipFill>
          <p:spPr bwMode="auto">
            <a:xfrm rot="16200000">
              <a:off x="-347972" y="3276394"/>
              <a:ext cx="1215752" cy="304800"/>
            </a:xfrm>
            <a:prstGeom prst="rect">
              <a:avLst/>
            </a:prstGeom>
            <a:noFill/>
          </p:spPr>
        </p:pic>
        <p:sp>
          <p:nvSpPr>
            <p:cNvPr id="18" name="Rechteck 17"/>
            <p:cNvSpPr/>
            <p:nvPr/>
          </p:nvSpPr>
          <p:spPr bwMode="auto">
            <a:xfrm>
              <a:off x="5292080" y="5805264"/>
              <a:ext cx="288032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250825" y="6165304"/>
            <a:ext cx="86423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400" kern="0" dirty="0" smtClean="0">
                <a:solidFill>
                  <a:schemeClr val="bg2"/>
                </a:solidFill>
                <a:sym typeface="Wingdings" pitchFamily="2" charset="2"/>
              </a:rPr>
              <a:t>[</a:t>
            </a:r>
            <a:r>
              <a:rPr lang="en-US" sz="1400" kern="0" dirty="0" err="1" smtClean="0">
                <a:solidFill>
                  <a:schemeClr val="bg2"/>
                </a:solidFill>
                <a:sym typeface="Wingdings" pitchFamily="2" charset="2"/>
              </a:rPr>
              <a:t>Saltelli</a:t>
            </a:r>
            <a:r>
              <a:rPr lang="de-AT" sz="1400" kern="0" dirty="0" smtClean="0">
                <a:solidFill>
                  <a:schemeClr val="bg2"/>
                </a:solidFill>
                <a:sym typeface="Wingdings" pitchFamily="2" charset="2"/>
              </a:rPr>
              <a:t>] </a:t>
            </a:r>
            <a:r>
              <a:rPr lang="en-US" sz="1400" kern="0" dirty="0" err="1" smtClean="0">
                <a:solidFill>
                  <a:schemeClr val="bg2"/>
                </a:solidFill>
                <a:sym typeface="Wingdings" pitchFamily="2" charset="2"/>
              </a:rPr>
              <a:t>Saltelli</a:t>
            </a:r>
            <a:r>
              <a:rPr lang="en-US" sz="1400" kern="0" dirty="0" smtClean="0">
                <a:solidFill>
                  <a:schemeClr val="bg2"/>
                </a:solidFill>
                <a:sym typeface="Wingdings" pitchFamily="2" charset="2"/>
              </a:rPr>
              <a:t> et </a:t>
            </a:r>
            <a:r>
              <a:rPr lang="en-US" sz="1400" kern="0" dirty="0">
                <a:solidFill>
                  <a:schemeClr val="bg2"/>
                </a:solidFill>
                <a:sym typeface="Wingdings" pitchFamily="2" charset="2"/>
              </a:rPr>
              <a:t>al., </a:t>
            </a:r>
            <a:r>
              <a:rPr lang="en-US" sz="1400" i="1" kern="0" dirty="0">
                <a:solidFill>
                  <a:schemeClr val="bg2"/>
                </a:solidFill>
                <a:sym typeface="Wingdings" pitchFamily="2" charset="2"/>
              </a:rPr>
              <a:t>Sensitivity Analysis in Practice: A Guide to Assessing Scientific Models,</a:t>
            </a:r>
            <a:r>
              <a:rPr lang="en-US" sz="1400" kern="0" dirty="0">
                <a:solidFill>
                  <a:schemeClr val="bg2"/>
                </a:solidFill>
                <a:sym typeface="Wingdings" pitchFamily="2" charset="2"/>
              </a:rPr>
              <a:t> Wiley, 2004 </a:t>
            </a:r>
            <a:endParaRPr lang="de-AT" sz="1400" kern="0" dirty="0">
              <a:solidFill>
                <a:schemeClr val="bg2"/>
              </a:solidFill>
              <a:sym typeface="Wingdings" pitchFamily="2" charset="2"/>
            </a:endParaRPr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/>
        </p:nvGraphicFramePr>
        <p:xfrm>
          <a:off x="6669286" y="3936156"/>
          <a:ext cx="736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Formel" r:id="rId7" imgW="736280" imgH="444307" progId="Equation.3">
                  <p:embed/>
                </p:oleObj>
              </mc:Choice>
              <mc:Fallback>
                <p:oleObj name="Formel" r:id="rId7" imgW="736280" imgH="444307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286" y="3936156"/>
                        <a:ext cx="736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/>
        </p:nvGraphicFramePr>
        <p:xfrm>
          <a:off x="7524328" y="4229844"/>
          <a:ext cx="114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Formel" r:id="rId9" imgW="1143000" imgH="495300" progId="Equation.3">
                  <p:embed/>
                </p:oleObj>
              </mc:Choice>
              <mc:Fallback>
                <p:oleObj name="Formel" r:id="rId9" imgW="1143000" imgH="4953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4229844"/>
                        <a:ext cx="11430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Grafik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868144" y="5877272"/>
            <a:ext cx="1820799" cy="2880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Inside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r>
              <a:rPr lang="de-AT" dirty="0" smtClean="0"/>
              <a:t> (I)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> Profile:</a:t>
            </a:r>
          </a:p>
          <a:p>
            <a:r>
              <a:rPr lang="de-AT" dirty="0" smtClean="0"/>
              <a:t>Start: Empty </a:t>
            </a:r>
            <a:r>
              <a:rPr lang="de-AT" dirty="0" err="1" smtClean="0"/>
              <a:t>cell</a:t>
            </a:r>
            <a:r>
              <a:rPr lang="de-AT" dirty="0" smtClean="0"/>
              <a:t> (0% State of Charge)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solidFill>
                  <a:srgbClr val="FF0000"/>
                </a:solidFill>
              </a:rPr>
              <a:t>Charge</a:t>
            </a:r>
            <a:r>
              <a:rPr lang="de-AT" dirty="0" smtClean="0"/>
              <a:t> </a:t>
            </a:r>
            <a:r>
              <a:rPr lang="de-AT" dirty="0" err="1" smtClean="0"/>
              <a:t>at</a:t>
            </a:r>
            <a:r>
              <a:rPr lang="de-AT" dirty="0" smtClean="0"/>
              <a:t> 1C </a:t>
            </a:r>
            <a:r>
              <a:rPr lang="de-AT" dirty="0" err="1" smtClean="0"/>
              <a:t>current</a:t>
            </a:r>
            <a:r>
              <a:rPr lang="de-AT" dirty="0" smtClean="0"/>
              <a:t> </a:t>
            </a:r>
            <a:r>
              <a:rPr lang="de-AT" dirty="0" err="1" smtClean="0"/>
              <a:t>until</a:t>
            </a:r>
            <a:r>
              <a:rPr lang="de-AT" dirty="0" smtClean="0"/>
              <a:t> </a:t>
            </a:r>
            <a:r>
              <a:rPr lang="de-AT" dirty="0" err="1" smtClean="0"/>
              <a:t>voltage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full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r>
              <a:rPr lang="de-AT" dirty="0" smtClean="0"/>
              <a:t> </a:t>
            </a:r>
            <a:r>
              <a:rPr lang="de-AT" dirty="0" err="1" smtClean="0"/>
              <a:t>reached</a:t>
            </a:r>
            <a:r>
              <a:rPr lang="de-AT" dirty="0" smtClean="0"/>
              <a:t> (</a:t>
            </a:r>
            <a:r>
              <a:rPr lang="de-AT" dirty="0" err="1" smtClean="0"/>
              <a:t>spec</a:t>
            </a:r>
            <a:r>
              <a:rPr lang="de-AT" dirty="0" smtClean="0"/>
              <a:t>)</a:t>
            </a:r>
            <a:br>
              <a:rPr lang="de-AT" dirty="0" smtClean="0"/>
            </a:br>
            <a:r>
              <a:rPr lang="de-AT" sz="1800" b="0" dirty="0" smtClean="0"/>
              <a:t>(1C = </a:t>
            </a:r>
            <a:r>
              <a:rPr lang="de-AT" sz="1800" b="0" dirty="0" err="1" smtClean="0"/>
              <a:t>current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to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achive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full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discharge</a:t>
            </a:r>
            <a:r>
              <a:rPr lang="de-AT" sz="1800" b="0" dirty="0" smtClean="0"/>
              <a:t> in 1h)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At 20%, 50% </a:t>
            </a:r>
            <a:r>
              <a:rPr lang="de-AT" dirty="0" err="1" smtClean="0"/>
              <a:t>and</a:t>
            </a:r>
            <a:r>
              <a:rPr lang="de-AT" dirty="0" smtClean="0"/>
              <a:t> 80% </a:t>
            </a:r>
            <a:r>
              <a:rPr lang="de-AT" dirty="0" err="1" smtClean="0"/>
              <a:t>SoC</a:t>
            </a:r>
            <a:r>
              <a:rPr lang="de-AT" dirty="0" smtClean="0"/>
              <a:t> </a:t>
            </a:r>
            <a:r>
              <a:rPr lang="de-AT" dirty="0" err="1" smtClean="0">
                <a:solidFill>
                  <a:srgbClr val="FF0000"/>
                </a:solidFill>
              </a:rPr>
              <a:t>overlay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pulses</a:t>
            </a:r>
            <a:r>
              <a:rPr lang="de-AT" dirty="0" smtClean="0"/>
              <a:t> at 1C</a:t>
            </a:r>
            <a:br>
              <a:rPr lang="de-AT" dirty="0" smtClean="0"/>
            </a:br>
            <a:r>
              <a:rPr lang="en-US" sz="1600" b="0" dirty="0" smtClean="0"/>
              <a:t>Charge at 2C, Rest at 0C for 49s alternating three times</a:t>
            </a:r>
            <a:endParaRPr lang="de-AT" b="0" dirty="0" smtClean="0"/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solidFill>
                  <a:srgbClr val="FF0000"/>
                </a:solidFill>
              </a:rPr>
              <a:t>Hold</a:t>
            </a:r>
            <a:r>
              <a:rPr lang="de-AT" dirty="0" smtClean="0"/>
              <a:t> </a:t>
            </a:r>
            <a:r>
              <a:rPr lang="de-AT" dirty="0" err="1" smtClean="0"/>
              <a:t>voltage</a:t>
            </a:r>
            <a:r>
              <a:rPr lang="de-AT" dirty="0" smtClean="0"/>
              <a:t> </a:t>
            </a:r>
            <a:r>
              <a:rPr lang="de-AT" dirty="0" err="1" smtClean="0"/>
              <a:t>until</a:t>
            </a:r>
            <a:r>
              <a:rPr lang="de-AT" dirty="0" smtClean="0"/>
              <a:t> </a:t>
            </a:r>
            <a:r>
              <a:rPr lang="de-AT" dirty="0" err="1" smtClean="0"/>
              <a:t>current</a:t>
            </a:r>
            <a:r>
              <a:rPr lang="de-AT" dirty="0" smtClean="0"/>
              <a:t> </a:t>
            </a:r>
            <a:r>
              <a:rPr lang="de-AT" dirty="0" err="1" smtClean="0"/>
              <a:t>drops</a:t>
            </a:r>
            <a:r>
              <a:rPr lang="de-AT" dirty="0" smtClean="0"/>
              <a:t> </a:t>
            </a:r>
            <a:r>
              <a:rPr lang="de-AT" dirty="0" err="1" smtClean="0"/>
              <a:t>below</a:t>
            </a:r>
            <a:r>
              <a:rPr lang="de-AT" dirty="0" smtClean="0"/>
              <a:t> C/20</a:t>
            </a:r>
          </a:p>
          <a:p>
            <a:pPr>
              <a:buFont typeface="Arial" pitchFamily="34" charset="0"/>
              <a:buChar char="•"/>
            </a:pPr>
            <a:r>
              <a:rPr lang="de-AT" dirty="0">
                <a:solidFill>
                  <a:srgbClr val="FF0000"/>
                </a:solidFill>
              </a:rPr>
              <a:t>R</a:t>
            </a:r>
            <a:r>
              <a:rPr lang="de-AT" dirty="0" smtClean="0">
                <a:solidFill>
                  <a:srgbClr val="FF0000"/>
                </a:solidFill>
              </a:rPr>
              <a:t>est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100s</a:t>
            </a:r>
          </a:p>
          <a:p>
            <a:pPr>
              <a:buFont typeface="Arial" pitchFamily="34" charset="0"/>
              <a:buChar char="•"/>
            </a:pPr>
            <a:r>
              <a:rPr lang="de-AT" dirty="0" err="1" smtClean="0">
                <a:solidFill>
                  <a:srgbClr val="FF0000"/>
                </a:solidFill>
              </a:rPr>
              <a:t>Discharge</a:t>
            </a:r>
            <a:r>
              <a:rPr lang="de-AT" dirty="0" smtClean="0"/>
              <a:t> </a:t>
            </a:r>
            <a:r>
              <a:rPr lang="de-AT" dirty="0" err="1" smtClean="0"/>
              <a:t>at</a:t>
            </a:r>
            <a:r>
              <a:rPr lang="de-AT" dirty="0" smtClean="0"/>
              <a:t> 1C </a:t>
            </a:r>
            <a:r>
              <a:rPr lang="de-AT" dirty="0" err="1" smtClean="0"/>
              <a:t>current</a:t>
            </a:r>
            <a:r>
              <a:rPr lang="de-AT" dirty="0" smtClean="0"/>
              <a:t> </a:t>
            </a:r>
            <a:r>
              <a:rPr lang="de-AT" dirty="0" err="1" smtClean="0"/>
              <a:t>until</a:t>
            </a:r>
            <a:r>
              <a:rPr lang="de-AT" dirty="0" smtClean="0"/>
              <a:t> </a:t>
            </a:r>
            <a:r>
              <a:rPr lang="de-AT" dirty="0" err="1" smtClean="0"/>
              <a:t>voltage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empty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r>
              <a:rPr lang="de-AT" dirty="0" smtClean="0"/>
              <a:t> </a:t>
            </a:r>
            <a:r>
              <a:rPr lang="de-AT" dirty="0" err="1" smtClean="0"/>
              <a:t>reached</a:t>
            </a:r>
            <a:endParaRPr lang="de-AT" dirty="0" smtClean="0"/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At 20%, 50% </a:t>
            </a:r>
            <a:r>
              <a:rPr lang="de-AT" dirty="0" err="1" smtClean="0"/>
              <a:t>and</a:t>
            </a:r>
            <a:r>
              <a:rPr lang="de-AT" dirty="0" smtClean="0"/>
              <a:t> 80% </a:t>
            </a:r>
            <a:r>
              <a:rPr lang="de-AT" dirty="0" err="1" smtClean="0"/>
              <a:t>SoC</a:t>
            </a:r>
            <a:r>
              <a:rPr lang="de-AT" dirty="0" smtClean="0"/>
              <a:t> </a:t>
            </a:r>
            <a:r>
              <a:rPr lang="de-AT" dirty="0" err="1" smtClean="0">
                <a:solidFill>
                  <a:srgbClr val="FF0000"/>
                </a:solidFill>
              </a:rPr>
              <a:t>overlay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pulses</a:t>
            </a:r>
            <a:r>
              <a:rPr lang="de-AT" dirty="0" smtClean="0"/>
              <a:t> at 1C</a:t>
            </a:r>
            <a:br>
              <a:rPr lang="de-AT" dirty="0" smtClean="0"/>
            </a:br>
            <a:r>
              <a:rPr lang="en-US" b="0" dirty="0" smtClean="0"/>
              <a:t>Discharge at 2C, Rest at 0C for 49s alternating three times</a:t>
            </a:r>
            <a:endParaRPr lang="de-AT" b="0" dirty="0" smtClean="0"/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solidFill>
                  <a:srgbClr val="FF0000"/>
                </a:solidFill>
              </a:rPr>
              <a:t>Hold</a:t>
            </a:r>
            <a:r>
              <a:rPr lang="de-AT" dirty="0" smtClean="0"/>
              <a:t> </a:t>
            </a:r>
            <a:r>
              <a:rPr lang="de-AT" dirty="0" err="1" smtClean="0"/>
              <a:t>voltage</a:t>
            </a:r>
            <a:r>
              <a:rPr lang="de-AT" dirty="0" smtClean="0"/>
              <a:t> </a:t>
            </a:r>
            <a:r>
              <a:rPr lang="de-AT" dirty="0" err="1" smtClean="0"/>
              <a:t>until</a:t>
            </a:r>
            <a:r>
              <a:rPr lang="de-AT" dirty="0" smtClean="0"/>
              <a:t> </a:t>
            </a:r>
            <a:r>
              <a:rPr lang="de-AT" dirty="0" err="1" smtClean="0"/>
              <a:t>current</a:t>
            </a:r>
            <a:r>
              <a:rPr lang="de-AT" dirty="0" smtClean="0"/>
              <a:t> </a:t>
            </a:r>
            <a:r>
              <a:rPr lang="de-AT" dirty="0" err="1" smtClean="0"/>
              <a:t>drops</a:t>
            </a:r>
            <a:r>
              <a:rPr lang="de-AT" dirty="0" smtClean="0"/>
              <a:t> </a:t>
            </a:r>
            <a:r>
              <a:rPr lang="de-AT" dirty="0" err="1" smtClean="0"/>
              <a:t>below</a:t>
            </a:r>
            <a:r>
              <a:rPr lang="de-AT" dirty="0" smtClean="0"/>
              <a:t> C/20</a:t>
            </a:r>
            <a:endParaRPr lang="de-A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Inside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r>
              <a:rPr lang="de-AT" dirty="0" smtClean="0"/>
              <a:t> (II)</a:t>
            </a:r>
            <a:endParaRPr lang="de-AT" dirty="0"/>
          </a:p>
        </p:txBody>
      </p:sp>
      <p:pic>
        <p:nvPicPr>
          <p:cNvPr id="7" name="video_C_Test_improved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339725" y="836712"/>
            <a:ext cx="9753600" cy="54864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2915816" y="3573016"/>
            <a:ext cx="3528392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Parameter </a:t>
            </a:r>
            <a:r>
              <a:rPr lang="de-AT" dirty="0" err="1" smtClean="0"/>
              <a:t>Sensitivities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err="1" smtClean="0"/>
              <a:t>Investigate</a:t>
            </a:r>
            <a:r>
              <a:rPr lang="de-AT" dirty="0" smtClean="0"/>
              <a:t> </a:t>
            </a:r>
            <a:r>
              <a:rPr lang="de-AT" dirty="0" err="1"/>
              <a:t>e</a:t>
            </a:r>
            <a:r>
              <a:rPr lang="de-AT" dirty="0" err="1" smtClean="0"/>
              <a:t>ffect</a:t>
            </a:r>
            <a:r>
              <a:rPr lang="de-AT" dirty="0" smtClean="0"/>
              <a:t> of </a:t>
            </a:r>
            <a:r>
              <a:rPr lang="de-AT" dirty="0" err="1" smtClean="0"/>
              <a:t>parameters</a:t>
            </a:r>
            <a:r>
              <a:rPr lang="de-AT" dirty="0" smtClean="0"/>
              <a:t>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output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b="0" dirty="0" err="1" smtClean="0"/>
              <a:t>Compare</a:t>
            </a:r>
            <a:r>
              <a:rPr lang="de-AT" b="0" dirty="0" smtClean="0"/>
              <a:t> </a:t>
            </a:r>
            <a:r>
              <a:rPr lang="de-AT" b="0" dirty="0" err="1" smtClean="0"/>
              <a:t>results</a:t>
            </a:r>
            <a:r>
              <a:rPr lang="de-AT" b="0" dirty="0" smtClean="0"/>
              <a:t> of </a:t>
            </a:r>
            <a:r>
              <a:rPr lang="de-AT" b="0" dirty="0" err="1" smtClean="0"/>
              <a:t>simulated</a:t>
            </a:r>
            <a:r>
              <a:rPr lang="de-AT" b="0" dirty="0" smtClean="0"/>
              <a:t> </a:t>
            </a:r>
            <a:r>
              <a:rPr lang="de-AT" b="0" dirty="0" err="1"/>
              <a:t>c</a:t>
            </a:r>
            <a:r>
              <a:rPr lang="de-AT" b="0" dirty="0" err="1" smtClean="0"/>
              <a:t>ell</a:t>
            </a:r>
            <a:r>
              <a:rPr lang="de-AT" b="0" dirty="0" smtClean="0"/>
              <a:t> </a:t>
            </a:r>
            <a:r>
              <a:rPr lang="de-AT" b="0" dirty="0" err="1" smtClean="0"/>
              <a:t>voltage</a:t>
            </a:r>
            <a:r>
              <a:rPr lang="de-AT" b="0" dirty="0" smtClean="0"/>
              <a:t> </a:t>
            </a:r>
            <a:r>
              <a:rPr lang="de-AT" b="0" dirty="0" err="1" smtClean="0"/>
              <a:t>to</a:t>
            </a:r>
            <a:r>
              <a:rPr lang="de-AT" b="0" dirty="0" smtClean="0"/>
              <a:t> </a:t>
            </a:r>
            <a:r>
              <a:rPr lang="de-AT" b="0" dirty="0" err="1" smtClean="0"/>
              <a:t>measurements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(</a:t>
            </a:r>
            <a:r>
              <a:rPr lang="de-AT" b="0" dirty="0" err="1" smtClean="0"/>
              <a:t>based</a:t>
            </a:r>
            <a:r>
              <a:rPr lang="de-AT" b="0" dirty="0" smtClean="0"/>
              <a:t> on hybrid </a:t>
            </a:r>
            <a:r>
              <a:rPr lang="de-AT" b="0" dirty="0" err="1" smtClean="0"/>
              <a:t>module</a:t>
            </a:r>
            <a:r>
              <a:rPr lang="de-AT" b="0" dirty="0" smtClean="0"/>
              <a:t> </a:t>
            </a:r>
            <a:r>
              <a:rPr lang="de-AT" b="0" dirty="0" err="1" smtClean="0"/>
              <a:t>measurements</a:t>
            </a:r>
            <a:r>
              <a:rPr lang="de-AT" b="0" dirty="0" smtClean="0"/>
              <a:t>) </a:t>
            </a:r>
            <a:r>
              <a:rPr lang="de-AT" b="0" dirty="0" err="1" smtClean="0"/>
              <a:t>for</a:t>
            </a:r>
            <a:r>
              <a:rPr lang="de-AT" b="0" dirty="0" smtClean="0"/>
              <a:t> different </a:t>
            </a:r>
            <a:r>
              <a:rPr lang="de-AT" b="0" dirty="0" err="1" smtClean="0"/>
              <a:t>parameter</a:t>
            </a:r>
            <a:r>
              <a:rPr lang="de-AT" b="0" dirty="0" smtClean="0"/>
              <a:t> </a:t>
            </a:r>
            <a:r>
              <a:rPr lang="de-AT" b="0" dirty="0" err="1" smtClean="0"/>
              <a:t>sets</a:t>
            </a:r>
            <a:endParaRPr lang="de-AT" b="0" dirty="0" smtClean="0"/>
          </a:p>
          <a:p>
            <a:pPr>
              <a:buFont typeface="Arial" pitchFamily="34" charset="0"/>
              <a:buChar char="•"/>
            </a:pPr>
            <a:endParaRPr lang="de-AT" b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0868" t="7648" r="9657" b="7536"/>
          <a:stretch>
            <a:fillRect/>
          </a:stretch>
        </p:blipFill>
        <p:spPr bwMode="auto">
          <a:xfrm>
            <a:off x="1532467" y="2912533"/>
            <a:ext cx="6207885" cy="305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7"/>
          <p:cNvGrpSpPr/>
          <p:nvPr/>
        </p:nvGrpSpPr>
        <p:grpSpPr>
          <a:xfrm>
            <a:off x="3600851" y="6093296"/>
            <a:ext cx="2088232" cy="369332"/>
            <a:chOff x="467544" y="5805264"/>
            <a:chExt cx="2088232" cy="369332"/>
          </a:xfrm>
        </p:grpSpPr>
        <p:cxnSp>
          <p:nvCxnSpPr>
            <p:cNvPr id="9" name="Gerade Verbindung mit Pfeil 8"/>
            <p:cNvCxnSpPr/>
            <p:nvPr/>
          </p:nvCxnSpPr>
          <p:spPr bwMode="auto">
            <a:xfrm>
              <a:off x="467544" y="6165304"/>
              <a:ext cx="2088232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feld 9"/>
            <p:cNvSpPr txBox="1"/>
            <p:nvPr/>
          </p:nvSpPr>
          <p:spPr>
            <a:xfrm>
              <a:off x="1024783" y="5805264"/>
              <a:ext cx="996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dirty="0" smtClean="0"/>
                <a:t>Time [s]</a:t>
              </a:r>
              <a:endParaRPr lang="de-AT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 rot="16200000">
            <a:off x="184159" y="4149080"/>
            <a:ext cx="2088232" cy="369332"/>
            <a:chOff x="467544" y="5805265"/>
            <a:chExt cx="2088232" cy="369332"/>
          </a:xfrm>
        </p:grpSpPr>
        <p:cxnSp>
          <p:nvCxnSpPr>
            <p:cNvPr id="12" name="Gerade Verbindung mit Pfeil 11"/>
            <p:cNvCxnSpPr/>
            <p:nvPr/>
          </p:nvCxnSpPr>
          <p:spPr bwMode="auto">
            <a:xfrm>
              <a:off x="467544" y="6165304"/>
              <a:ext cx="2088232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feld 12"/>
            <p:cNvSpPr txBox="1"/>
            <p:nvPr/>
          </p:nvSpPr>
          <p:spPr>
            <a:xfrm>
              <a:off x="872979" y="5805265"/>
              <a:ext cx="1300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dirty="0" err="1" smtClean="0"/>
                <a:t>Voltage</a:t>
              </a:r>
              <a:r>
                <a:rPr lang="de-AT" dirty="0" smtClean="0"/>
                <a:t> [V]</a:t>
              </a:r>
              <a:endParaRPr lang="de-AT" dirty="0"/>
            </a:p>
          </p:txBody>
        </p:sp>
      </p:grpSp>
      <p:pic>
        <p:nvPicPr>
          <p:cNvPr id="14" name="Grafik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187624" y="2204864"/>
            <a:ext cx="4274249" cy="54521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Parameter Estimation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80975" indent="-180975">
              <a:spcBef>
                <a:spcPct val="20000"/>
              </a:spcBef>
              <a:spcAft>
                <a:spcPts val="600"/>
              </a:spcAft>
              <a:tabLst>
                <a:tab pos="357188" algn="l"/>
                <a:tab pos="2514600" algn="l"/>
                <a:tab pos="4572000" algn="l"/>
              </a:tabLst>
              <a:defRPr/>
            </a:pPr>
            <a:r>
              <a:rPr lang="de-AT" dirty="0" err="1" smtClean="0">
                <a:sym typeface="Wingdings" pitchFamily="2" charset="2"/>
              </a:rPr>
              <a:t>Which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method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to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use</a:t>
            </a:r>
            <a:r>
              <a:rPr lang="de-AT" dirty="0" smtClean="0">
                <a:sym typeface="Wingdings" pitchFamily="2" charset="2"/>
              </a:rPr>
              <a:t>?</a:t>
            </a:r>
          </a:p>
          <a:p>
            <a:pPr marL="180975" indent="-1809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57188" algn="l"/>
                <a:tab pos="2514600" algn="l"/>
                <a:tab pos="4572000" algn="l"/>
              </a:tabLst>
              <a:defRPr/>
            </a:pPr>
            <a:endParaRPr lang="de-AT" dirty="0" smtClean="0">
              <a:sym typeface="Wingdings" pitchFamily="2" charset="2"/>
            </a:endParaRPr>
          </a:p>
          <a:p>
            <a:pPr marL="180975" indent="-1809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57188" algn="l"/>
                <a:tab pos="2514600" algn="l"/>
                <a:tab pos="4572000" algn="l"/>
              </a:tabLst>
              <a:defRPr/>
            </a:pPr>
            <a:r>
              <a:rPr lang="de-AT" dirty="0" err="1">
                <a:sym typeface="Wingdings" pitchFamily="2" charset="2"/>
              </a:rPr>
              <a:t>D</a:t>
            </a:r>
            <a:r>
              <a:rPr lang="de-AT" dirty="0" err="1" smtClean="0">
                <a:sym typeface="Wingdings" pitchFamily="2" charset="2"/>
              </a:rPr>
              <a:t>irect</a:t>
            </a:r>
            <a:r>
              <a:rPr lang="de-AT" dirty="0" smtClean="0">
                <a:sym typeface="Wingdings" pitchFamily="2" charset="2"/>
              </a:rPr>
              <a:t>, </a:t>
            </a:r>
            <a:r>
              <a:rPr lang="de-AT" dirty="0" err="1" smtClean="0">
                <a:sym typeface="Wingdings" pitchFamily="2" charset="2"/>
              </a:rPr>
              <a:t>deterministic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methods</a:t>
            </a:r>
            <a:r>
              <a:rPr lang="de-AT" dirty="0" smtClean="0">
                <a:sym typeface="Wingdings" pitchFamily="2" charset="2"/>
              </a:rPr>
              <a:t>?</a:t>
            </a:r>
          </a:p>
          <a:p>
            <a:pPr marL="361950" lvl="1" indent="-180975">
              <a:spcBef>
                <a:spcPct val="20000"/>
              </a:spcBef>
              <a:spcAft>
                <a:spcPts val="600"/>
              </a:spcAft>
              <a:buNone/>
              <a:tabLst>
                <a:tab pos="357188" algn="l"/>
                <a:tab pos="2514600" algn="l"/>
                <a:tab pos="4572000" algn="l"/>
              </a:tabLst>
              <a:defRPr/>
            </a:pPr>
            <a:r>
              <a:rPr lang="de-AT" b="0" dirty="0" smtClean="0">
                <a:sym typeface="Wingdings" pitchFamily="2" charset="2"/>
              </a:rPr>
              <a:t>Not </a:t>
            </a:r>
            <a:r>
              <a:rPr lang="de-AT" b="0" dirty="0" err="1" smtClean="0">
                <a:sym typeface="Wingdings" pitchFamily="2" charset="2"/>
              </a:rPr>
              <a:t>very</a:t>
            </a:r>
            <a:r>
              <a:rPr lang="de-AT" b="0" dirty="0" smtClean="0">
                <a:sym typeface="Wingdings" pitchFamily="2" charset="2"/>
              </a:rPr>
              <a:t> fast</a:t>
            </a:r>
          </a:p>
          <a:p>
            <a:pPr marL="180975" indent="-1809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57188" algn="l"/>
                <a:tab pos="2514600" algn="l"/>
                <a:tab pos="4572000" algn="l"/>
              </a:tabLst>
              <a:defRPr/>
            </a:pPr>
            <a:r>
              <a:rPr lang="de-AT" dirty="0" smtClean="0">
                <a:sym typeface="Wingdings" pitchFamily="2" charset="2"/>
              </a:rPr>
              <a:t>Gradient-</a:t>
            </a:r>
            <a:r>
              <a:rPr lang="de-AT" dirty="0" err="1" smtClean="0">
                <a:sym typeface="Wingdings" pitchFamily="2" charset="2"/>
              </a:rPr>
              <a:t>based</a:t>
            </a:r>
            <a:r>
              <a:rPr lang="de-AT" dirty="0" smtClean="0">
                <a:sym typeface="Wingdings" pitchFamily="2" charset="2"/>
              </a:rPr>
              <a:t>, </a:t>
            </a:r>
            <a:r>
              <a:rPr lang="de-AT" dirty="0" err="1" smtClean="0">
                <a:sym typeface="Wingdings" pitchFamily="2" charset="2"/>
              </a:rPr>
              <a:t>deterministic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methods</a:t>
            </a:r>
            <a:r>
              <a:rPr lang="de-AT" dirty="0" smtClean="0">
                <a:sym typeface="Wingdings" pitchFamily="2" charset="2"/>
              </a:rPr>
              <a:t>?</a:t>
            </a:r>
          </a:p>
          <a:p>
            <a:pPr marL="361950" lvl="1" indent="-180975">
              <a:spcBef>
                <a:spcPct val="20000"/>
              </a:spcBef>
              <a:spcAft>
                <a:spcPts val="600"/>
              </a:spcAft>
              <a:buNone/>
              <a:tabLst>
                <a:tab pos="357188" algn="l"/>
                <a:tab pos="3852863" algn="l"/>
              </a:tabLst>
              <a:defRPr/>
            </a:pPr>
            <a:r>
              <a:rPr lang="de-AT" dirty="0" smtClean="0">
                <a:sym typeface="Wingdings" pitchFamily="2" charset="2"/>
              </a:rPr>
              <a:t>Favorable, but </a:t>
            </a:r>
            <a:r>
              <a:rPr lang="de-AT" dirty="0" err="1" smtClean="0">
                <a:sym typeface="Wingdings" pitchFamily="2" charset="2"/>
              </a:rPr>
              <a:t>how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to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compute</a:t>
            </a:r>
            <a:r>
              <a:rPr lang="de-AT" dirty="0" smtClean="0">
                <a:sym typeface="Wingdings" pitchFamily="2" charset="2"/>
              </a:rPr>
              <a:t> 	?</a:t>
            </a:r>
          </a:p>
          <a:p>
            <a:pPr marL="180975" indent="-180975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57188" algn="l"/>
                <a:tab pos="2514600" algn="l"/>
                <a:tab pos="4572000" algn="l"/>
              </a:tabLst>
              <a:defRPr/>
            </a:pPr>
            <a:r>
              <a:rPr lang="de-AT" dirty="0" err="1" smtClean="0">
                <a:sym typeface="Wingdings" pitchFamily="2" charset="2"/>
              </a:rPr>
              <a:t>Stochastic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methods</a:t>
            </a:r>
            <a:r>
              <a:rPr lang="de-AT" dirty="0" smtClean="0">
                <a:sym typeface="Wingdings" pitchFamily="2" charset="2"/>
              </a:rPr>
              <a:t>?</a:t>
            </a:r>
          </a:p>
          <a:p>
            <a:pPr marL="361950" lvl="1" indent="-180975">
              <a:spcBef>
                <a:spcPct val="20000"/>
              </a:spcBef>
              <a:spcAft>
                <a:spcPts val="600"/>
              </a:spcAft>
              <a:buNone/>
              <a:tabLst>
                <a:tab pos="357188" algn="l"/>
                <a:tab pos="2514600" algn="l"/>
                <a:tab pos="4572000" algn="l"/>
              </a:tabLst>
              <a:defRPr/>
            </a:pPr>
            <a:r>
              <a:rPr lang="de-AT" dirty="0" err="1" smtClean="0">
                <a:sym typeface="Wingdings" pitchFamily="2" charset="2"/>
              </a:rPr>
              <a:t>Really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slow</a:t>
            </a:r>
            <a:endParaRPr lang="de-AT" dirty="0" smtClean="0">
              <a:sym typeface="Wingdings" pitchFamily="2" charset="2"/>
            </a:endParaRPr>
          </a:p>
          <a:p>
            <a:pPr marL="180975" indent="-180975">
              <a:spcBef>
                <a:spcPct val="20000"/>
              </a:spcBef>
              <a:spcAft>
                <a:spcPts val="600"/>
              </a:spcAft>
              <a:tabLst>
                <a:tab pos="357188" algn="l"/>
                <a:tab pos="2514600" algn="l"/>
                <a:tab pos="4572000" algn="l"/>
              </a:tabLst>
              <a:defRPr/>
            </a:pPr>
            <a:endParaRPr lang="de-AT" dirty="0" smtClean="0">
              <a:sym typeface="Wingdings" pitchFamily="2" charset="2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851920" y="3140968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Formel" r:id="rId3" imgW="444307" imgH="444307" progId="Equation.3">
                  <p:embed/>
                </p:oleObj>
              </mc:Choice>
              <mc:Fallback>
                <p:oleObj name="Formel" r:id="rId3" imgW="444307" imgH="444307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140968"/>
                        <a:ext cx="444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bgerundetes Rechteck 8"/>
          <p:cNvSpPr/>
          <p:nvPr/>
        </p:nvSpPr>
        <p:spPr bwMode="auto">
          <a:xfrm>
            <a:off x="323528" y="2708920"/>
            <a:ext cx="5184576" cy="86409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4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Parameter Estimation using Space Mapping</a:t>
            </a:r>
            <a:endParaRPr lang="de-AT" sz="20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0" dirty="0" smtClean="0"/>
              <a:t>… fast surrogate model based optimization method</a:t>
            </a:r>
            <a:br>
              <a:rPr lang="en-US" b="0" dirty="0" smtClean="0"/>
            </a:br>
            <a:r>
              <a:rPr lang="en-US" b="0" dirty="0" smtClean="0"/>
              <a:t>introduced by [</a:t>
            </a:r>
            <a:r>
              <a:rPr lang="en-US" b="0" dirty="0" err="1" smtClean="0"/>
              <a:t>Bandler</a:t>
            </a:r>
            <a:r>
              <a:rPr lang="en-US" b="0" dirty="0" smtClean="0"/>
              <a:t>]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n-US" b="0" dirty="0" smtClean="0"/>
              <a:t>Requirements: two models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0" dirty="0" smtClean="0"/>
              <a:t>slow/complex “fine“ (basis) model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(p)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0" dirty="0" smtClean="0"/>
              <a:t>very fast “coarse“ Model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US" b="0" dirty="0" smtClean="0"/>
              <a:t>,</a:t>
            </a:r>
            <a:br>
              <a:rPr lang="en-US" b="0" dirty="0" smtClean="0"/>
            </a:br>
            <a:r>
              <a:rPr lang="en-US" b="0" dirty="0" smtClean="0"/>
              <a:t>e.g. linearization around working point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b="0" dirty="0" smtClean="0"/>
              <a:t>Idea:</a:t>
            </a:r>
          </a:p>
          <a:p>
            <a:pPr marL="357188" indent="-357188">
              <a:buFont typeface="Arial" pitchFamily="34" charset="0"/>
              <a:buChar char="•"/>
              <a:defRPr/>
            </a:pPr>
            <a:r>
              <a:rPr lang="en-US" b="0" dirty="0"/>
              <a:t>u</a:t>
            </a:r>
            <a:r>
              <a:rPr lang="en-US" b="0" dirty="0" smtClean="0"/>
              <a:t>se </a:t>
            </a:r>
            <a:r>
              <a:rPr lang="en-US" b="0" dirty="0" smtClean="0"/>
              <a:t>„coarse“ Model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US" b="0" dirty="0" smtClean="0"/>
              <a:t> as surrogate for the „fine“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(p)</a:t>
            </a:r>
            <a:endParaRPr lang="en-US" b="0" dirty="0" smtClean="0"/>
          </a:p>
          <a:p>
            <a:pPr marL="357188" indent="-357188">
              <a:buFont typeface="Arial" pitchFamily="34" charset="0"/>
              <a:buChar char="•"/>
              <a:defRPr/>
            </a:pPr>
            <a:r>
              <a:rPr lang="en-US" b="0" dirty="0" smtClean="0"/>
              <a:t>find a relation (mapping) between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0" dirty="0" smtClean="0"/>
              <a:t> and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b="0" dirty="0" smtClean="0"/>
          </a:p>
          <a:p>
            <a:pPr marL="0" indent="0">
              <a:defRPr/>
            </a:pPr>
            <a:endParaRPr lang="en-US" b="0" dirty="0" smtClean="0"/>
          </a:p>
        </p:txBody>
      </p:sp>
      <p:sp>
        <p:nvSpPr>
          <p:cNvPr id="13" name="Rechteckige Legende 12"/>
          <p:cNvSpPr>
            <a:spLocks noChangeArrowheads="1"/>
          </p:cNvSpPr>
          <p:nvPr/>
        </p:nvSpPr>
        <p:spPr bwMode="auto">
          <a:xfrm>
            <a:off x="1260475" y="5084663"/>
            <a:ext cx="6840538" cy="936625"/>
          </a:xfrm>
          <a:prstGeom prst="wedgeRectCallout">
            <a:avLst>
              <a:gd name="adj1" fmla="val -51707"/>
              <a:gd name="adj2" fmla="val -3256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AT" sz="2000" kern="0" dirty="0" err="1" smtClean="0">
                <a:latin typeface="Arial"/>
              </a:rPr>
              <a:t>Reduce</a:t>
            </a:r>
            <a:r>
              <a:rPr lang="de-AT" sz="2000" kern="0" dirty="0" smtClean="0">
                <a:latin typeface="Arial"/>
              </a:rPr>
              <a:t> </a:t>
            </a:r>
            <a:r>
              <a:rPr lang="de-AT" sz="2000" kern="0" dirty="0" err="1" smtClean="0">
                <a:latin typeface="Arial"/>
              </a:rPr>
              <a:t>the</a:t>
            </a:r>
            <a:r>
              <a:rPr lang="de-AT" sz="2000" kern="0" dirty="0" smtClean="0">
                <a:latin typeface="Arial"/>
              </a:rPr>
              <a:t> </a:t>
            </a:r>
            <a:r>
              <a:rPr lang="de-AT" sz="2000" kern="0" dirty="0" err="1" smtClean="0">
                <a:latin typeface="Arial"/>
              </a:rPr>
              <a:t>number</a:t>
            </a:r>
            <a:r>
              <a:rPr lang="de-AT" sz="2000" kern="0" dirty="0" smtClean="0">
                <a:latin typeface="Arial"/>
              </a:rPr>
              <a:t> </a:t>
            </a:r>
            <a:r>
              <a:rPr lang="de-AT" sz="2000" kern="0" dirty="0" err="1" smtClean="0">
                <a:latin typeface="Arial"/>
              </a:rPr>
              <a:t>of</a:t>
            </a:r>
            <a:r>
              <a:rPr lang="de-AT" sz="2000" kern="0" dirty="0" smtClean="0">
                <a:latin typeface="Arial"/>
              </a:rPr>
              <a:t> </a:t>
            </a:r>
            <a:r>
              <a:rPr lang="de-AT" sz="2000" kern="0" dirty="0" err="1" smtClean="0">
                <a:latin typeface="Arial"/>
              </a:rPr>
              <a:t>evaluations</a:t>
            </a:r>
            <a:r>
              <a:rPr lang="de-AT" sz="2000" kern="0" dirty="0" smtClean="0">
                <a:latin typeface="Arial"/>
              </a:rPr>
              <a:t> </a:t>
            </a:r>
            <a:r>
              <a:rPr lang="de-AT" sz="2000" kern="0" dirty="0" err="1" smtClean="0">
                <a:latin typeface="Arial"/>
              </a:rPr>
              <a:t>of</a:t>
            </a:r>
            <a:r>
              <a:rPr lang="de-AT" sz="2000" kern="0" dirty="0" smtClean="0">
                <a:latin typeface="Arial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(p)</a:t>
            </a:r>
            <a:endParaRPr lang="de-AT" sz="2000" kern="0" dirty="0">
              <a:latin typeface="Arial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e-AT" sz="2000" kern="0" dirty="0" err="1" smtClean="0">
                <a:latin typeface="Arial"/>
              </a:rPr>
              <a:t>Estimate</a:t>
            </a:r>
            <a:r>
              <a:rPr lang="de-AT" sz="2000" kern="0" dirty="0" smtClean="0">
                <a:latin typeface="Arial"/>
              </a:rPr>
              <a:t> </a:t>
            </a:r>
            <a:r>
              <a:rPr lang="de-AT" sz="2000" kern="0" dirty="0" err="1" smtClean="0">
                <a:latin typeface="Arial"/>
              </a:rPr>
              <a:t>gradient</a:t>
            </a:r>
            <a:r>
              <a:rPr lang="de-AT" sz="2000" kern="0" dirty="0" smtClean="0">
                <a:latin typeface="Arial"/>
              </a:rPr>
              <a:t> </a:t>
            </a:r>
            <a:r>
              <a:rPr lang="de-AT" sz="2000" kern="0" dirty="0" smtClean="0">
                <a:latin typeface="Arial"/>
                <a:sym typeface="Symbol"/>
              </a:rPr>
              <a:t></a:t>
            </a:r>
            <a:r>
              <a:rPr lang="de-AT" sz="2000" kern="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de-AT" sz="2000" kern="0" dirty="0" err="1" smtClean="0">
                <a:latin typeface="Arial"/>
              </a:rPr>
              <a:t>of</a:t>
            </a:r>
            <a:r>
              <a:rPr lang="de-AT" sz="2000" kern="0" dirty="0" smtClean="0">
                <a:latin typeface="Arial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de-AT" sz="2000" kern="0" dirty="0" smtClean="0">
                <a:latin typeface="Arial"/>
              </a:rPr>
              <a:t> </a:t>
            </a:r>
            <a:r>
              <a:rPr lang="de-AT" sz="2000" kern="0" dirty="0" err="1" smtClean="0">
                <a:latin typeface="Arial"/>
              </a:rPr>
              <a:t>only</a:t>
            </a:r>
            <a:endParaRPr lang="de-AT" sz="2000" kern="0" dirty="0">
              <a:latin typeface="Arial"/>
            </a:endParaRPr>
          </a:p>
          <a:p>
            <a:pPr>
              <a:defRPr/>
            </a:pPr>
            <a:endParaRPr lang="de-AT" dirty="0">
              <a:latin typeface="Trebuchet MS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7504" y="6093296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AT" sz="1600" dirty="0">
                <a:solidFill>
                  <a:schemeClr val="bg2"/>
                </a:solidFill>
                <a:latin typeface="+mn-lt"/>
              </a:rPr>
              <a:t>[</a:t>
            </a:r>
            <a:r>
              <a:rPr lang="de-AT" sz="1600" dirty="0" err="1" smtClean="0">
                <a:solidFill>
                  <a:schemeClr val="bg2"/>
                </a:solidFill>
                <a:latin typeface="+mn-lt"/>
              </a:rPr>
              <a:t>Bandler</a:t>
            </a:r>
            <a:r>
              <a:rPr lang="de-AT" sz="1600" dirty="0" smtClean="0">
                <a:solidFill>
                  <a:schemeClr val="bg2"/>
                </a:solidFill>
                <a:latin typeface="+mn-lt"/>
              </a:rPr>
              <a:t>]  </a:t>
            </a:r>
            <a:r>
              <a:rPr lang="en-US" sz="1600" dirty="0" err="1" smtClean="0">
                <a:solidFill>
                  <a:schemeClr val="bg2"/>
                </a:solidFill>
                <a:latin typeface="+mn-lt"/>
              </a:rPr>
              <a:t>Bandler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et al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.: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IEEE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Trans.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on Microwave Theory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&amp; </a:t>
            </a:r>
            <a:r>
              <a:rPr lang="en-US" sz="1600" dirty="0" err="1" smtClean="0">
                <a:solidFill>
                  <a:schemeClr val="bg2"/>
                </a:solidFill>
                <a:latin typeface="+mn-lt"/>
              </a:rPr>
              <a:t>Techn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.,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42 (12), 1994, 2536-2544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atumsplatzhalt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59" name="Fußzeilenplatzhalt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Parameter Estimation using Space Mapping</a:t>
            </a:r>
            <a:endParaRPr lang="en-US" sz="200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AT" sz="1800" b="0" kern="1200" dirty="0" smtClean="0"/>
              <a:t>Initialize </a:t>
            </a:r>
            <a:r>
              <a:rPr lang="de-AT" sz="1800" b="0" i="1" kern="12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AT" sz="1800" b="0" i="1" kern="12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AT" sz="1800" b="0" i="1" kern="1200" dirty="0" smtClean="0">
                <a:latin typeface="Times New Roman" pitchFamily="18" charset="0"/>
                <a:cs typeface="Times New Roman" pitchFamily="18" charset="0"/>
              </a:rPr>
              <a:t> = I, </a:t>
            </a:r>
            <a:r>
              <a:rPr lang="de-AT" sz="1800" b="0" kern="12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AT" sz="1800" b="0" i="1" kern="12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AT" sz="1800" b="0" i="1" kern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AT" sz="1800" b="0" kern="12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AT" sz="1800" b="0" i="1" kern="12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AT" sz="1800" b="0" i="1" kern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AT" sz="1800" b="0" kern="1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AT" sz="1800" b="0" kern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715963" indent="-342900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AT" sz="1800" b="0" kern="1200" dirty="0" smtClean="0"/>
              <a:t>update </a:t>
            </a:r>
            <a:r>
              <a:rPr lang="de-AT" sz="1800" b="0" kern="1200" dirty="0" err="1" smtClean="0"/>
              <a:t>mapping</a:t>
            </a:r>
            <a:r>
              <a:rPr lang="de-AT" sz="1800" b="0" kern="1200" dirty="0" smtClean="0"/>
              <a:t> </a:t>
            </a:r>
            <a:r>
              <a:rPr lang="de-AT" sz="1800" b="0" kern="1200" dirty="0" err="1" smtClean="0"/>
              <a:t>approximate</a:t>
            </a:r>
            <a:endParaRPr lang="de-AT" sz="1800" b="0" kern="1200" dirty="0" smtClean="0"/>
          </a:p>
          <a:p>
            <a:pPr marL="715963" indent="-342900" defTabSz="714375" fontAlgn="auto">
              <a:spcAft>
                <a:spcPts val="0"/>
              </a:spcAft>
              <a:buClrTx/>
              <a:tabLst>
                <a:tab pos="1344613" algn="l"/>
              </a:tabLst>
              <a:defRPr/>
            </a:pPr>
            <a:endParaRPr lang="de-AT" sz="1800" b="0" kern="1200" dirty="0" smtClean="0"/>
          </a:p>
          <a:p>
            <a:pPr marL="715963" indent="-342900" defTabSz="714375" fontAlgn="auto">
              <a:spcAft>
                <a:spcPts val="0"/>
              </a:spcAft>
              <a:buClrTx/>
              <a:buFont typeface="Arial" pitchFamily="34" charset="0"/>
              <a:buChar char="•"/>
              <a:tabLst>
                <a:tab pos="1344613" algn="l"/>
              </a:tabLst>
              <a:defRPr/>
            </a:pPr>
            <a:r>
              <a:rPr lang="de-AT" sz="1800" b="0" kern="1200" dirty="0" err="1" smtClean="0"/>
              <a:t>compute</a:t>
            </a:r>
            <a:r>
              <a:rPr lang="de-AT" sz="1800" b="0" kern="1200" dirty="0" smtClean="0"/>
              <a:t> </a:t>
            </a:r>
            <a:r>
              <a:rPr lang="de-AT" sz="1800" b="0" kern="1200" dirty="0" err="1" smtClean="0"/>
              <a:t>new</a:t>
            </a:r>
            <a:r>
              <a:rPr lang="de-AT" sz="1800" b="0" kern="1200" dirty="0" smtClean="0"/>
              <a:t> </a:t>
            </a:r>
            <a:r>
              <a:rPr lang="de-AT" sz="1800" b="0" kern="1200" dirty="0" err="1" smtClean="0"/>
              <a:t>candidate</a:t>
            </a:r>
            <a:endParaRPr lang="de-AT" sz="1800" b="0" kern="1200" dirty="0" smtClean="0"/>
          </a:p>
          <a:p>
            <a:pPr marL="715963" indent="-342900" fontAlgn="auto">
              <a:spcAft>
                <a:spcPts val="900"/>
              </a:spcAft>
              <a:buClrTx/>
              <a:defRPr/>
            </a:pPr>
            <a:endParaRPr lang="de-AT" sz="1800" b="0" kern="1200" dirty="0" smtClean="0"/>
          </a:p>
          <a:p>
            <a:pPr marL="715963" indent="-342900" fontAlgn="auto">
              <a:spcAft>
                <a:spcPts val="900"/>
              </a:spcAft>
              <a:buClrTx/>
              <a:buFont typeface="Arial" pitchFamily="34" charset="0"/>
              <a:buChar char="•"/>
              <a:defRPr/>
            </a:pPr>
            <a:r>
              <a:rPr lang="en-US" sz="1800" b="0" kern="1200" dirty="0" smtClean="0"/>
              <a:t>evaluate fine model for the candidate</a:t>
            </a:r>
            <a:br>
              <a:rPr lang="en-US" sz="1800" b="0" kern="1200" dirty="0" smtClean="0"/>
            </a:br>
            <a:r>
              <a:rPr lang="en-US" sz="1800" b="0" kern="1200" dirty="0" smtClean="0"/>
              <a:t>and decide about acceptance</a:t>
            </a:r>
          </a:p>
          <a:p>
            <a:pPr marL="715963" indent="-342900" fontAlgn="auto">
              <a:spcAft>
                <a:spcPts val="900"/>
              </a:spcAft>
              <a:buClrTx/>
              <a:buFont typeface="Arial" pitchFamily="34" charset="0"/>
              <a:buChar char="•"/>
              <a:defRPr/>
            </a:pPr>
            <a:endParaRPr lang="de-AT" sz="1800" b="0" kern="1200" dirty="0" smtClean="0"/>
          </a:p>
          <a:p>
            <a:pPr marL="715963" indent="-342900" fontAlgn="auto">
              <a:spcAft>
                <a:spcPts val="900"/>
              </a:spcAft>
              <a:buClrTx/>
              <a:buFont typeface="Arial" pitchFamily="34" charset="0"/>
              <a:buChar char="•"/>
              <a:defRPr/>
            </a:pPr>
            <a:r>
              <a:rPr lang="en-US" sz="1800" b="0" kern="1200" dirty="0" smtClean="0"/>
              <a:t>Find “coarse” parameter</a:t>
            </a:r>
            <a:br>
              <a:rPr lang="en-US" sz="1800" b="0" kern="1200" dirty="0" smtClean="0"/>
            </a:br>
            <a:r>
              <a:rPr lang="en-US" sz="1800" b="0" kern="1200" dirty="0" smtClean="0"/>
              <a:t>corresponding to</a:t>
            </a:r>
          </a:p>
          <a:p>
            <a:pPr marL="715963" indent="-342900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b="0" kern="1200" dirty="0" smtClean="0"/>
              <a:t>Apply </a:t>
            </a:r>
            <a:r>
              <a:rPr lang="en-US" sz="1800" b="0" kern="1200" dirty="0" err="1" smtClean="0"/>
              <a:t>Broyden’s</a:t>
            </a:r>
            <a:r>
              <a:rPr lang="en-US" sz="1800" b="0" kern="1200" dirty="0" smtClean="0"/>
              <a:t> method to improve </a:t>
            </a:r>
            <a:br>
              <a:rPr lang="en-US" sz="1800" b="0" kern="1200" dirty="0" smtClean="0"/>
            </a:br>
            <a:r>
              <a:rPr lang="en-US" sz="1800" b="0" kern="1200" dirty="0" smtClean="0"/>
              <a:t>→ </a:t>
            </a:r>
            <a:r>
              <a:rPr lang="en-US" sz="1800" b="0" kern="1200" dirty="0" err="1" smtClean="0"/>
              <a:t>Jacobian</a:t>
            </a:r>
            <a:r>
              <a:rPr lang="en-US" sz="1800" b="0" kern="1200" dirty="0" smtClean="0"/>
              <a:t>      of mapping function</a:t>
            </a:r>
            <a:endParaRPr lang="de-AT" sz="1800" b="0" kern="1200" dirty="0" smtClean="0"/>
          </a:p>
          <a:p>
            <a:pPr marL="342900" indent="-342900" fontAlgn="auto">
              <a:spcAft>
                <a:spcPts val="0"/>
              </a:spcAft>
              <a:buClrTx/>
              <a:defRPr/>
            </a:pPr>
            <a:r>
              <a:rPr lang="de-AT" sz="1800" b="0" kern="1200" dirty="0" smtClean="0"/>
              <a:t>… </a:t>
            </a:r>
            <a:r>
              <a:rPr lang="de-AT" sz="1800" b="0" kern="1200" dirty="0" err="1" smtClean="0"/>
              <a:t>repeat</a:t>
            </a:r>
            <a:r>
              <a:rPr lang="de-AT" sz="1800" b="0" kern="1200" dirty="0" smtClean="0"/>
              <a:t> </a:t>
            </a:r>
            <a:r>
              <a:rPr lang="de-AT" sz="1800" b="0" kern="1200" dirty="0" err="1" smtClean="0"/>
              <a:t>until</a:t>
            </a:r>
            <a:r>
              <a:rPr lang="de-AT" sz="1800" b="0" kern="1200" dirty="0" smtClean="0"/>
              <a:t> </a:t>
            </a:r>
            <a:r>
              <a:rPr lang="de-AT" sz="1800" b="0" kern="1200" dirty="0" err="1" smtClean="0"/>
              <a:t>criterion</a:t>
            </a:r>
            <a:r>
              <a:rPr lang="de-AT" sz="1800" b="0" kern="1200" dirty="0" smtClean="0"/>
              <a:t> </a:t>
            </a:r>
            <a:r>
              <a:rPr lang="de-AT" sz="1800" b="0" kern="1200" dirty="0" err="1" smtClean="0"/>
              <a:t>is</a:t>
            </a:r>
            <a:r>
              <a:rPr lang="de-AT" sz="1800" b="0" kern="1200" dirty="0" smtClean="0"/>
              <a:t> </a:t>
            </a:r>
            <a:r>
              <a:rPr lang="de-AT" sz="1800" b="0" kern="1200" dirty="0" err="1" smtClean="0"/>
              <a:t>met</a:t>
            </a:r>
            <a:r>
              <a:rPr lang="de-AT" sz="1800" b="0" kern="1200" dirty="0" smtClean="0"/>
              <a:t>, e.g. residual &lt; </a:t>
            </a:r>
            <a:r>
              <a:rPr lang="de-AT" sz="1800" b="0" kern="1200" dirty="0" smtClean="0">
                <a:latin typeface="SymbolPS" pitchFamily="18" charset="2"/>
              </a:rPr>
              <a:t>e</a:t>
            </a:r>
          </a:p>
          <a:p>
            <a:endParaRPr lang="de-AT" sz="1800" dirty="0"/>
          </a:p>
        </p:txBody>
      </p:sp>
      <p:grpSp>
        <p:nvGrpSpPr>
          <p:cNvPr id="3" name="Gruppieren 6"/>
          <p:cNvGrpSpPr/>
          <p:nvPr/>
        </p:nvGrpSpPr>
        <p:grpSpPr>
          <a:xfrm>
            <a:off x="5940152" y="3356992"/>
            <a:ext cx="648072" cy="647641"/>
            <a:chOff x="6596608" y="1504552"/>
            <a:chExt cx="648072" cy="647641"/>
          </a:xfrm>
        </p:grpSpPr>
        <p:sp>
          <p:nvSpPr>
            <p:cNvPr id="8" name="Würfel 4"/>
            <p:cNvSpPr>
              <a:spLocks noChangeArrowheads="1"/>
            </p:cNvSpPr>
            <p:nvPr/>
          </p:nvSpPr>
          <p:spPr bwMode="auto">
            <a:xfrm>
              <a:off x="6596608" y="1504552"/>
              <a:ext cx="648072" cy="647641"/>
            </a:xfrm>
            <a:prstGeom prst="cube">
              <a:avLst>
                <a:gd name="adj" fmla="val 25000"/>
              </a:avLst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graphicFrame>
          <p:nvGraphicFramePr>
            <p:cNvPr id="9" name="Object 33"/>
            <p:cNvGraphicFramePr>
              <a:graphicFrameLocks noChangeAspect="1"/>
            </p:cNvGraphicFramePr>
            <p:nvPr/>
          </p:nvGraphicFramePr>
          <p:xfrm>
            <a:off x="6692131" y="1792460"/>
            <a:ext cx="250825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66" name="Formel" r:id="rId3" imgW="126780" imgH="164814" progId="Equation.3">
                    <p:embed/>
                  </p:oleObj>
                </mc:Choice>
                <mc:Fallback>
                  <p:oleObj name="Formel" r:id="rId3" imgW="126780" imgH="164814" progId="Equation.3">
                    <p:embed/>
                    <p:pic>
                      <p:nvPicPr>
                        <p:cNvPr id="0" name="Picture 2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2131" y="1792460"/>
                          <a:ext cx="250825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pieren 9"/>
          <p:cNvGrpSpPr/>
          <p:nvPr/>
        </p:nvGrpSpPr>
        <p:grpSpPr>
          <a:xfrm>
            <a:off x="4716015" y="2204864"/>
            <a:ext cx="1728193" cy="731033"/>
            <a:chOff x="6444704" y="1185080"/>
            <a:chExt cx="1728193" cy="731033"/>
          </a:xfrm>
        </p:grpSpPr>
        <p:grpSp>
          <p:nvGrpSpPr>
            <p:cNvPr id="5" name="Gruppieren 10"/>
            <p:cNvGrpSpPr>
              <a:grpSpLocks/>
            </p:cNvGrpSpPr>
            <p:nvPr/>
          </p:nvGrpSpPr>
          <p:grpSpPr bwMode="auto">
            <a:xfrm>
              <a:off x="6444704" y="1268472"/>
              <a:ext cx="648072" cy="647641"/>
              <a:chOff x="1907704" y="1988840"/>
              <a:chExt cx="648072" cy="648072"/>
            </a:xfrm>
          </p:grpSpPr>
          <p:sp>
            <p:nvSpPr>
              <p:cNvPr id="16" name="Würfel 4"/>
              <p:cNvSpPr>
                <a:spLocks noChangeArrowheads="1"/>
              </p:cNvSpPr>
              <p:nvPr/>
            </p:nvSpPr>
            <p:spPr bwMode="auto">
              <a:xfrm>
                <a:off x="1907704" y="1988840"/>
                <a:ext cx="648072" cy="648072"/>
              </a:xfrm>
              <a:prstGeom prst="cube">
                <a:avLst>
                  <a:gd name="adj" fmla="val 25000"/>
                </a:avLst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graphicFrame>
            <p:nvGraphicFramePr>
              <p:cNvPr id="17" name="Object 33"/>
              <p:cNvGraphicFramePr>
                <a:graphicFrameLocks noChangeAspect="1"/>
              </p:cNvGraphicFramePr>
              <p:nvPr/>
            </p:nvGraphicFramePr>
            <p:xfrm>
              <a:off x="2003402" y="2277289"/>
              <a:ext cx="250825" cy="3304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67" name="Formel" r:id="rId5" imgW="126780" imgH="164814" progId="Equation.3">
                      <p:embed/>
                    </p:oleObj>
                  </mc:Choice>
                  <mc:Fallback>
                    <p:oleObj name="Formel" r:id="rId5" imgW="126780" imgH="164814" progId="Equation.3">
                      <p:embed/>
                      <p:pic>
                        <p:nvPicPr>
                          <p:cNvPr id="0" name="Picture 2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3402" y="2277289"/>
                            <a:ext cx="250825" cy="3304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uppieren 9"/>
            <p:cNvGrpSpPr>
              <a:grpSpLocks/>
            </p:cNvGrpSpPr>
            <p:nvPr/>
          </p:nvGrpSpPr>
          <p:grpSpPr bwMode="auto">
            <a:xfrm>
              <a:off x="7524825" y="1268472"/>
              <a:ext cx="648072" cy="647641"/>
              <a:chOff x="2699792" y="1988840"/>
              <a:chExt cx="648072" cy="648072"/>
            </a:xfrm>
          </p:grpSpPr>
          <p:sp>
            <p:nvSpPr>
              <p:cNvPr id="14" name="Würfel 6"/>
              <p:cNvSpPr>
                <a:spLocks noChangeArrowheads="1"/>
              </p:cNvSpPr>
              <p:nvPr/>
            </p:nvSpPr>
            <p:spPr bwMode="auto">
              <a:xfrm>
                <a:off x="2699792" y="1988840"/>
                <a:ext cx="648072" cy="648072"/>
              </a:xfrm>
              <a:prstGeom prst="cube">
                <a:avLst>
                  <a:gd name="adj" fmla="val 25000"/>
                </a:avLst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scene3d>
                <a:camera prst="orthographicFront">
                  <a:rot lat="1200000" lon="1200000" rev="1200000"/>
                </a:camera>
                <a:lightRig rig="threePt" dir="t"/>
              </a:scene3d>
            </p:spPr>
            <p:txBody>
              <a:bodyPr/>
              <a:lstStyle/>
              <a:p>
                <a:endParaRPr lang="de-AT"/>
              </a:p>
            </p:txBody>
          </p:sp>
          <p:graphicFrame>
            <p:nvGraphicFramePr>
              <p:cNvPr id="15" name="Object 33"/>
              <p:cNvGraphicFramePr>
                <a:graphicFrameLocks noChangeAspect="1"/>
              </p:cNvGraphicFramePr>
              <p:nvPr/>
            </p:nvGraphicFramePr>
            <p:xfrm>
              <a:off x="2856781" y="2204215"/>
              <a:ext cx="252413" cy="355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68" name="Formel" r:id="rId7" imgW="126725" imgH="177415" progId="Equation.3">
                      <p:embed/>
                    </p:oleObj>
                  </mc:Choice>
                  <mc:Fallback>
                    <p:oleObj name="Formel" r:id="rId7" imgW="126725" imgH="177415" progId="Equation.3">
                      <p:embed/>
                      <p:pic>
                        <p:nvPicPr>
                          <p:cNvPr id="0" name="Picture 2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6781" y="2204215"/>
                            <a:ext cx="252413" cy="3558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Nach unten gekrümmter Pfeil 12"/>
            <p:cNvSpPr>
              <a:spLocks noChangeArrowheads="1"/>
            </p:cNvSpPr>
            <p:nvPr/>
          </p:nvSpPr>
          <p:spPr bwMode="auto">
            <a:xfrm>
              <a:off x="6668712" y="1185080"/>
              <a:ext cx="1216153" cy="371233"/>
            </a:xfrm>
            <a:prstGeom prst="curvedDownArrow">
              <a:avLst>
                <a:gd name="adj1" fmla="val 24993"/>
                <a:gd name="adj2" fmla="val 50001"/>
                <a:gd name="adj3" fmla="val 25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10" name="Gruppieren 17"/>
          <p:cNvGrpSpPr/>
          <p:nvPr/>
        </p:nvGrpSpPr>
        <p:grpSpPr>
          <a:xfrm>
            <a:off x="5796136" y="4293096"/>
            <a:ext cx="648072" cy="647641"/>
            <a:chOff x="7676729" y="1504552"/>
            <a:chExt cx="648072" cy="647641"/>
          </a:xfrm>
        </p:grpSpPr>
        <p:sp>
          <p:nvSpPr>
            <p:cNvPr id="19" name="Würfel 6"/>
            <p:cNvSpPr>
              <a:spLocks noChangeArrowheads="1"/>
            </p:cNvSpPr>
            <p:nvPr/>
          </p:nvSpPr>
          <p:spPr bwMode="auto">
            <a:xfrm>
              <a:off x="7676729" y="1504552"/>
              <a:ext cx="648072" cy="647641"/>
            </a:xfrm>
            <a:prstGeom prst="cube">
              <a:avLst>
                <a:gd name="adj" fmla="val 25000"/>
              </a:avLst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scene3d>
              <a:camera prst="orthographicFront">
                <a:rot lat="1200000" lon="1200000" rev="1200000"/>
              </a:camera>
              <a:lightRig rig="threePt" dir="t"/>
            </a:scene3d>
          </p:spPr>
          <p:txBody>
            <a:bodyPr/>
            <a:lstStyle/>
            <a:p>
              <a:endParaRPr lang="de-AT"/>
            </a:p>
          </p:txBody>
        </p:sp>
        <p:graphicFrame>
          <p:nvGraphicFramePr>
            <p:cNvPr id="20" name="Object 33"/>
            <p:cNvGraphicFramePr>
              <a:graphicFrameLocks noChangeAspect="1"/>
            </p:cNvGraphicFramePr>
            <p:nvPr/>
          </p:nvGraphicFramePr>
          <p:xfrm>
            <a:off x="7833718" y="1719956"/>
            <a:ext cx="25241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69" name="Formel" r:id="rId9" imgW="126725" imgH="177415" progId="Equation.3">
                    <p:embed/>
                  </p:oleObj>
                </mc:Choice>
                <mc:Fallback>
                  <p:oleObj name="Formel" r:id="rId9" imgW="126725" imgH="177415" progId="Equation.3">
                    <p:embed/>
                    <p:pic>
                      <p:nvPicPr>
                        <p:cNvPr id="0" name="Picture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3718" y="1719956"/>
                          <a:ext cx="252413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uppieren 11"/>
          <p:cNvGrpSpPr>
            <a:grpSpLocks/>
          </p:cNvGrpSpPr>
          <p:nvPr/>
        </p:nvGrpSpPr>
        <p:grpSpPr bwMode="auto">
          <a:xfrm>
            <a:off x="6443663" y="3213100"/>
            <a:ext cx="2160587" cy="936625"/>
            <a:chOff x="6084169" y="1052737"/>
            <a:chExt cx="2160240" cy="936104"/>
          </a:xfrm>
        </p:grpSpPr>
        <p:sp>
          <p:nvSpPr>
            <p:cNvPr id="22" name="Abgerundetes Rechteck 3"/>
            <p:cNvSpPr>
              <a:spLocks noChangeArrowheads="1"/>
            </p:cNvSpPr>
            <p:nvPr/>
          </p:nvSpPr>
          <p:spPr bwMode="auto">
            <a:xfrm>
              <a:off x="6084169" y="1052737"/>
              <a:ext cx="2160240" cy="93610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de-AT" sz="2400" b="1" dirty="0" err="1" smtClean="0"/>
                <a:t>fine</a:t>
              </a:r>
              <a:r>
                <a:rPr lang="de-AT" sz="2400" b="1" dirty="0" smtClean="0"/>
                <a:t/>
              </a:r>
              <a:br>
                <a:rPr lang="de-AT" sz="2400" b="1" dirty="0" smtClean="0"/>
              </a:br>
              <a:r>
                <a:rPr lang="de-AT" sz="2400" b="1" dirty="0" smtClean="0"/>
                <a:t>model</a:t>
              </a:r>
              <a:endParaRPr lang="de-AT" sz="2400" b="1" dirty="0"/>
            </a:p>
          </p:txBody>
        </p:sp>
        <p:graphicFrame>
          <p:nvGraphicFramePr>
            <p:cNvPr id="23" name="Object 33"/>
            <p:cNvGraphicFramePr>
              <a:graphicFrameLocks noChangeAspect="1"/>
            </p:cNvGraphicFramePr>
            <p:nvPr/>
          </p:nvGraphicFramePr>
          <p:xfrm>
            <a:off x="7226985" y="1314529"/>
            <a:ext cx="933300" cy="483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70" name="Formel" r:id="rId11" imgW="469696" imgH="241195" progId="Equation.3">
                    <p:embed/>
                  </p:oleObj>
                </mc:Choice>
                <mc:Fallback>
                  <p:oleObj name="Formel" r:id="rId11" imgW="469696" imgH="241195" progId="Equation.3">
                    <p:embed/>
                    <p:pic>
                      <p:nvPicPr>
                        <p:cNvPr id="0" name="Picture 2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6985" y="1314529"/>
                          <a:ext cx="933300" cy="4839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uppieren 14"/>
          <p:cNvGrpSpPr>
            <a:grpSpLocks/>
          </p:cNvGrpSpPr>
          <p:nvPr/>
        </p:nvGrpSpPr>
        <p:grpSpPr bwMode="auto">
          <a:xfrm>
            <a:off x="6300788" y="2205038"/>
            <a:ext cx="2519362" cy="936625"/>
            <a:chOff x="6084169" y="1052737"/>
            <a:chExt cx="2520280" cy="936104"/>
          </a:xfrm>
          <a:noFill/>
        </p:grpSpPr>
        <p:sp>
          <p:nvSpPr>
            <p:cNvPr id="25" name="Abgerundetes Rechteck 15"/>
            <p:cNvSpPr>
              <a:spLocks noChangeArrowheads="1"/>
            </p:cNvSpPr>
            <p:nvPr/>
          </p:nvSpPr>
          <p:spPr bwMode="auto">
            <a:xfrm>
              <a:off x="6084169" y="1052737"/>
              <a:ext cx="2520280" cy="936104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5000"/>
              </a:scheme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de-AT" sz="2400" b="1" dirty="0" err="1" smtClean="0"/>
                <a:t>coarse</a:t>
              </a:r>
              <a:endParaRPr lang="de-AT" sz="2400" b="1" dirty="0"/>
            </a:p>
            <a:p>
              <a:r>
                <a:rPr lang="de-AT" sz="2400" b="1" dirty="0" smtClean="0"/>
                <a:t>model</a:t>
              </a:r>
              <a:endParaRPr lang="de-AT" sz="2400" b="1" dirty="0"/>
            </a:p>
          </p:txBody>
        </p:sp>
        <p:graphicFrame>
          <p:nvGraphicFramePr>
            <p:cNvPr id="26" name="Object 33"/>
            <p:cNvGraphicFramePr>
              <a:graphicFrameLocks noChangeAspect="1"/>
            </p:cNvGraphicFramePr>
            <p:nvPr/>
          </p:nvGraphicFramePr>
          <p:xfrm>
            <a:off x="7199000" y="1314528"/>
            <a:ext cx="1384804" cy="482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71" name="Formel" r:id="rId13" imgW="698500" imgH="241300" progId="Equation.3">
                    <p:embed/>
                  </p:oleObj>
                </mc:Choice>
                <mc:Fallback>
                  <p:oleObj name="Formel" r:id="rId13" imgW="698500" imgH="241300" progId="Equation.3">
                    <p:embed/>
                    <p:pic>
                      <p:nvPicPr>
                        <p:cNvPr id="0" name="Picture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9000" y="1314528"/>
                          <a:ext cx="1384804" cy="4823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5"/>
          <p:cNvGraphicFramePr>
            <a:graphicFrameLocks noChangeAspect="1"/>
          </p:cNvGraphicFramePr>
          <p:nvPr/>
        </p:nvGraphicFramePr>
        <p:xfrm>
          <a:off x="3707904" y="2204864"/>
          <a:ext cx="53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2" name="Formel" r:id="rId15" imgW="266469" imgH="241091" progId="Equation.3">
                  <p:embed/>
                </p:oleObj>
              </mc:Choice>
              <mc:Fallback>
                <p:oleObj name="Formel" r:id="rId15" imgW="266469" imgH="241091" progId="Equation.3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5302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3"/>
          <p:cNvGraphicFramePr>
            <a:graphicFrameLocks noChangeAspect="1"/>
          </p:cNvGraphicFramePr>
          <p:nvPr/>
        </p:nvGraphicFramePr>
        <p:xfrm>
          <a:off x="4283968" y="1412776"/>
          <a:ext cx="700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3" name="Formel" r:id="rId17" imgW="393529" imgH="228501" progId="Equation.3">
                  <p:embed/>
                </p:oleObj>
              </mc:Choice>
              <mc:Fallback>
                <p:oleObj name="Formel" r:id="rId17" imgW="393529" imgH="228501" progId="Equation.3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412776"/>
                        <a:ext cx="7000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Gebogener Pfeil 28"/>
          <p:cNvSpPr/>
          <p:nvPr/>
        </p:nvSpPr>
        <p:spPr bwMode="auto">
          <a:xfrm rot="11024054">
            <a:off x="4594704" y="2371584"/>
            <a:ext cx="720725" cy="7207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20231"/>
              <a:gd name="adj5" fmla="val 12500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grpSp>
        <p:nvGrpSpPr>
          <p:cNvPr id="18" name="Gruppieren 23"/>
          <p:cNvGrpSpPr>
            <a:grpSpLocks/>
          </p:cNvGrpSpPr>
          <p:nvPr/>
        </p:nvGrpSpPr>
        <p:grpSpPr bwMode="auto">
          <a:xfrm>
            <a:off x="6318250" y="4221163"/>
            <a:ext cx="2520950" cy="936625"/>
            <a:chOff x="6084169" y="1052737"/>
            <a:chExt cx="2520280" cy="936104"/>
          </a:xfrm>
          <a:solidFill>
            <a:schemeClr val="bg1">
              <a:alpha val="75000"/>
            </a:schemeClr>
          </a:solidFill>
        </p:grpSpPr>
        <p:sp>
          <p:nvSpPr>
            <p:cNvPr id="31" name="Abgerundetes Rechteck 24"/>
            <p:cNvSpPr>
              <a:spLocks noChangeArrowheads="1"/>
            </p:cNvSpPr>
            <p:nvPr/>
          </p:nvSpPr>
          <p:spPr bwMode="auto">
            <a:xfrm>
              <a:off x="6084169" y="1052737"/>
              <a:ext cx="2520280" cy="936104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de-AT" sz="2400" b="1" dirty="0" err="1" smtClean="0"/>
                <a:t>coarse</a:t>
              </a:r>
              <a:endParaRPr lang="de-AT" sz="2400" b="1" dirty="0"/>
            </a:p>
            <a:p>
              <a:r>
                <a:rPr lang="de-AT" sz="2400" b="1" dirty="0" smtClean="0"/>
                <a:t>model</a:t>
              </a:r>
              <a:endParaRPr lang="de-AT" sz="2400" b="1" dirty="0"/>
            </a:p>
          </p:txBody>
        </p:sp>
        <p:graphicFrame>
          <p:nvGraphicFramePr>
            <p:cNvPr id="32" name="Object 33"/>
            <p:cNvGraphicFramePr>
              <a:graphicFrameLocks noChangeAspect="1"/>
            </p:cNvGraphicFramePr>
            <p:nvPr/>
          </p:nvGraphicFramePr>
          <p:xfrm>
            <a:off x="7204646" y="1301835"/>
            <a:ext cx="857022" cy="507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74" name="Formel" r:id="rId19" imgW="431613" imgH="253890" progId="Equation.3">
                    <p:embed/>
                  </p:oleObj>
                </mc:Choice>
                <mc:Fallback>
                  <p:oleObj name="Formel" r:id="rId19" imgW="431613" imgH="253890" progId="Equation.3">
                    <p:embed/>
                    <p:pic>
                      <p:nvPicPr>
                        <p:cNvPr id="0" name="Picture 2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4646" y="1301835"/>
                          <a:ext cx="857022" cy="5077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Gebogener Pfeil 32"/>
          <p:cNvSpPr/>
          <p:nvPr/>
        </p:nvSpPr>
        <p:spPr bwMode="auto">
          <a:xfrm rot="11024054">
            <a:off x="5700778" y="4341754"/>
            <a:ext cx="720725" cy="7207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20231"/>
              <a:gd name="adj5" fmla="val 12500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3707904" y="4505176"/>
          <a:ext cx="533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5" name="Formel" r:id="rId21" imgW="266469" imgH="253780" progId="Equation.3">
                  <p:embed/>
                </p:oleObj>
              </mc:Choice>
              <mc:Fallback>
                <p:oleObj name="Formel" r:id="rId21" imgW="266469" imgH="253780" progId="Equation.3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505176"/>
                        <a:ext cx="533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5"/>
          <p:cNvGraphicFramePr>
            <a:graphicFrameLocks noChangeAspect="1"/>
          </p:cNvGraphicFramePr>
          <p:nvPr/>
        </p:nvGraphicFramePr>
        <p:xfrm>
          <a:off x="2928938" y="4824958"/>
          <a:ext cx="53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6" name="Formel" r:id="rId23" imgW="266469" imgH="241091" progId="Equation.3">
                  <p:embed/>
                </p:oleObj>
              </mc:Choice>
              <mc:Fallback>
                <p:oleObj name="Formel" r:id="rId23" imgW="266469" imgH="241091" progId="Equation.3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824958"/>
                        <a:ext cx="5302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3"/>
          <p:cNvGraphicFramePr>
            <a:graphicFrameLocks noChangeAspect="1"/>
          </p:cNvGraphicFramePr>
          <p:nvPr/>
        </p:nvGraphicFramePr>
        <p:xfrm>
          <a:off x="4884738" y="5373216"/>
          <a:ext cx="957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7" name="Formel" r:id="rId25" imgW="482391" imgH="228501" progId="Equation.3">
                  <p:embed/>
                </p:oleObj>
              </mc:Choice>
              <mc:Fallback>
                <p:oleObj name="Formel" r:id="rId25" imgW="482391" imgH="228501" progId="Equation.3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5373216"/>
                        <a:ext cx="9572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pieren 37"/>
          <p:cNvGrpSpPr/>
          <p:nvPr/>
        </p:nvGrpSpPr>
        <p:grpSpPr>
          <a:xfrm>
            <a:off x="6444208" y="1268760"/>
            <a:ext cx="1728193" cy="731033"/>
            <a:chOff x="6444704" y="1185080"/>
            <a:chExt cx="1728193" cy="731033"/>
          </a:xfrm>
        </p:grpSpPr>
        <p:grpSp>
          <p:nvGrpSpPr>
            <p:cNvPr id="24" name="Gruppieren 10"/>
            <p:cNvGrpSpPr>
              <a:grpSpLocks/>
            </p:cNvGrpSpPr>
            <p:nvPr/>
          </p:nvGrpSpPr>
          <p:grpSpPr bwMode="auto">
            <a:xfrm>
              <a:off x="6444704" y="1268472"/>
              <a:ext cx="648072" cy="647641"/>
              <a:chOff x="1907704" y="1988840"/>
              <a:chExt cx="648072" cy="648072"/>
            </a:xfrm>
          </p:grpSpPr>
          <p:sp>
            <p:nvSpPr>
              <p:cNvPr id="44" name="Würfel 4"/>
              <p:cNvSpPr>
                <a:spLocks noChangeArrowheads="1"/>
              </p:cNvSpPr>
              <p:nvPr/>
            </p:nvSpPr>
            <p:spPr bwMode="auto">
              <a:xfrm>
                <a:off x="1907704" y="1988840"/>
                <a:ext cx="648072" cy="648072"/>
              </a:xfrm>
              <a:prstGeom prst="cube">
                <a:avLst>
                  <a:gd name="adj" fmla="val 25000"/>
                </a:avLst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graphicFrame>
            <p:nvGraphicFramePr>
              <p:cNvPr id="45" name="Object 33"/>
              <p:cNvGraphicFramePr>
                <a:graphicFrameLocks noChangeAspect="1"/>
              </p:cNvGraphicFramePr>
              <p:nvPr/>
            </p:nvGraphicFramePr>
            <p:xfrm>
              <a:off x="2003996" y="2276767"/>
              <a:ext cx="250825" cy="3304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78" name="Formel" r:id="rId27" imgW="126780" imgH="164814" progId="Equation.3">
                      <p:embed/>
                    </p:oleObj>
                  </mc:Choice>
                  <mc:Fallback>
                    <p:oleObj name="Formel" r:id="rId27" imgW="126780" imgH="164814" progId="Equation.3">
                      <p:embed/>
                      <p:pic>
                        <p:nvPicPr>
                          <p:cNvPr id="0" name="Picture 2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3996" y="2276767"/>
                            <a:ext cx="250825" cy="3304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" name="Gruppieren 9"/>
            <p:cNvGrpSpPr>
              <a:grpSpLocks/>
            </p:cNvGrpSpPr>
            <p:nvPr/>
          </p:nvGrpSpPr>
          <p:grpSpPr bwMode="auto">
            <a:xfrm>
              <a:off x="7524825" y="1268472"/>
              <a:ext cx="648072" cy="647641"/>
              <a:chOff x="2699792" y="1988840"/>
              <a:chExt cx="648072" cy="648072"/>
            </a:xfrm>
          </p:grpSpPr>
          <p:sp>
            <p:nvSpPr>
              <p:cNvPr id="42" name="Würfel 6"/>
              <p:cNvSpPr>
                <a:spLocks noChangeArrowheads="1"/>
              </p:cNvSpPr>
              <p:nvPr/>
            </p:nvSpPr>
            <p:spPr bwMode="auto">
              <a:xfrm>
                <a:off x="2699792" y="1988840"/>
                <a:ext cx="648072" cy="648072"/>
              </a:xfrm>
              <a:prstGeom prst="cube">
                <a:avLst>
                  <a:gd name="adj" fmla="val 25000"/>
                </a:avLst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scene3d>
                <a:camera prst="orthographicFront">
                  <a:rot lat="1200000" lon="1200000" rev="1200000"/>
                </a:camera>
                <a:lightRig rig="threePt" dir="t"/>
              </a:scene3d>
            </p:spPr>
            <p:txBody>
              <a:bodyPr/>
              <a:lstStyle/>
              <a:p>
                <a:endParaRPr lang="de-AT"/>
              </a:p>
            </p:txBody>
          </p:sp>
          <p:graphicFrame>
            <p:nvGraphicFramePr>
              <p:cNvPr id="43" name="Object 33"/>
              <p:cNvGraphicFramePr>
                <a:graphicFrameLocks noChangeAspect="1"/>
              </p:cNvGraphicFramePr>
              <p:nvPr/>
            </p:nvGraphicFramePr>
            <p:xfrm>
              <a:off x="2855788" y="2205282"/>
              <a:ext cx="252413" cy="355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79" name="Formel" r:id="rId29" imgW="126725" imgH="177415" progId="Equation.3">
                      <p:embed/>
                    </p:oleObj>
                  </mc:Choice>
                  <mc:Fallback>
                    <p:oleObj name="Formel" r:id="rId29" imgW="126725" imgH="177415" progId="Equation.3">
                      <p:embed/>
                      <p:pic>
                        <p:nvPicPr>
                          <p:cNvPr id="0" name="Picture 2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5788" y="2205282"/>
                            <a:ext cx="252413" cy="3558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" name="Nach unten gekrümmter Pfeil 12"/>
            <p:cNvSpPr>
              <a:spLocks noChangeArrowheads="1"/>
            </p:cNvSpPr>
            <p:nvPr/>
          </p:nvSpPr>
          <p:spPr bwMode="auto">
            <a:xfrm>
              <a:off x="6668712" y="1185080"/>
              <a:ext cx="1216153" cy="371233"/>
            </a:xfrm>
            <a:prstGeom prst="curvedDownArrow">
              <a:avLst>
                <a:gd name="adj1" fmla="val 24993"/>
                <a:gd name="adj2" fmla="val 50001"/>
                <a:gd name="adj3" fmla="val 25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46" name="Gebogener Pfeil 45"/>
          <p:cNvSpPr/>
          <p:nvPr/>
        </p:nvSpPr>
        <p:spPr bwMode="auto">
          <a:xfrm rot="10800000">
            <a:off x="611559" y="1340768"/>
            <a:ext cx="554037" cy="482453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4070404"/>
              <a:gd name="adj5" fmla="val 125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grpSp>
        <p:nvGrpSpPr>
          <p:cNvPr id="37" name="Gruppieren 46"/>
          <p:cNvGrpSpPr/>
          <p:nvPr/>
        </p:nvGrpSpPr>
        <p:grpSpPr>
          <a:xfrm>
            <a:off x="6444208" y="5229200"/>
            <a:ext cx="1728193" cy="731033"/>
            <a:chOff x="6444208" y="5445224"/>
            <a:chExt cx="1728193" cy="731033"/>
          </a:xfrm>
        </p:grpSpPr>
        <p:grpSp>
          <p:nvGrpSpPr>
            <p:cNvPr id="38" name="Gruppieren 10"/>
            <p:cNvGrpSpPr>
              <a:grpSpLocks/>
            </p:cNvGrpSpPr>
            <p:nvPr/>
          </p:nvGrpSpPr>
          <p:grpSpPr bwMode="auto">
            <a:xfrm>
              <a:off x="6444208" y="5528616"/>
              <a:ext cx="648072" cy="647641"/>
              <a:chOff x="1907704" y="1988840"/>
              <a:chExt cx="648072" cy="648072"/>
            </a:xfrm>
          </p:grpSpPr>
          <p:sp>
            <p:nvSpPr>
              <p:cNvPr id="54" name="Würfel 4"/>
              <p:cNvSpPr>
                <a:spLocks noChangeArrowheads="1"/>
              </p:cNvSpPr>
              <p:nvPr/>
            </p:nvSpPr>
            <p:spPr bwMode="auto">
              <a:xfrm>
                <a:off x="1907704" y="1988840"/>
                <a:ext cx="648072" cy="648072"/>
              </a:xfrm>
              <a:prstGeom prst="cube">
                <a:avLst>
                  <a:gd name="adj" fmla="val 25000"/>
                </a:avLst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graphicFrame>
            <p:nvGraphicFramePr>
              <p:cNvPr id="55" name="Object 33"/>
              <p:cNvGraphicFramePr>
                <a:graphicFrameLocks noChangeAspect="1"/>
              </p:cNvGraphicFramePr>
              <p:nvPr/>
            </p:nvGraphicFramePr>
            <p:xfrm>
              <a:off x="2003996" y="2277140"/>
              <a:ext cx="250825" cy="3304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80" name="Formel" r:id="rId31" imgW="126780" imgH="164814" progId="Equation.3">
                      <p:embed/>
                    </p:oleObj>
                  </mc:Choice>
                  <mc:Fallback>
                    <p:oleObj name="Formel" r:id="rId31" imgW="126780" imgH="164814" progId="Equation.3">
                      <p:embed/>
                      <p:pic>
                        <p:nvPicPr>
                          <p:cNvPr id="0" name="Picture 2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3996" y="2277140"/>
                            <a:ext cx="250825" cy="3304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" name="Gruppieren 9"/>
            <p:cNvGrpSpPr>
              <a:grpSpLocks/>
            </p:cNvGrpSpPr>
            <p:nvPr/>
          </p:nvGrpSpPr>
          <p:grpSpPr bwMode="auto">
            <a:xfrm>
              <a:off x="7524329" y="5528616"/>
              <a:ext cx="648072" cy="647641"/>
              <a:chOff x="2699792" y="1988840"/>
              <a:chExt cx="648072" cy="648072"/>
            </a:xfrm>
          </p:grpSpPr>
          <p:sp>
            <p:nvSpPr>
              <p:cNvPr id="52" name="Würfel 6"/>
              <p:cNvSpPr>
                <a:spLocks noChangeArrowheads="1"/>
              </p:cNvSpPr>
              <p:nvPr/>
            </p:nvSpPr>
            <p:spPr bwMode="auto">
              <a:xfrm>
                <a:off x="2699792" y="1988840"/>
                <a:ext cx="648072" cy="648072"/>
              </a:xfrm>
              <a:prstGeom prst="cube">
                <a:avLst>
                  <a:gd name="adj" fmla="val 25000"/>
                </a:avLst>
              </a:prstGeom>
              <a:noFill/>
              <a:ln w="31750" algn="ctr">
                <a:solidFill>
                  <a:schemeClr val="accent2"/>
                </a:solidFill>
                <a:prstDash val="sysDot"/>
                <a:round/>
                <a:headEnd/>
                <a:tailEnd/>
              </a:ln>
              <a:scene3d>
                <a:camera prst="orthographicFront">
                  <a:rot lat="1200000" lon="1200000" rev="1200000"/>
                </a:camera>
                <a:lightRig rig="threePt" dir="t"/>
              </a:scene3d>
            </p:spPr>
            <p:txBody>
              <a:bodyPr/>
              <a:lstStyle/>
              <a:p>
                <a:endParaRPr lang="de-AT"/>
              </a:p>
            </p:txBody>
          </p:sp>
          <p:graphicFrame>
            <p:nvGraphicFramePr>
              <p:cNvPr id="53" name="Object 33"/>
              <p:cNvGraphicFramePr>
                <a:graphicFrameLocks noChangeAspect="1"/>
              </p:cNvGraphicFramePr>
              <p:nvPr/>
            </p:nvGraphicFramePr>
            <p:xfrm>
              <a:off x="2855788" y="2205655"/>
              <a:ext cx="252413" cy="354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481" name="Formel" r:id="rId33" imgW="126725" imgH="177415" progId="Equation.3">
                      <p:embed/>
                    </p:oleObj>
                  </mc:Choice>
                  <mc:Fallback>
                    <p:oleObj name="Formel" r:id="rId33" imgW="126725" imgH="177415" progId="Equation.3">
                      <p:embed/>
                      <p:pic>
                        <p:nvPicPr>
                          <p:cNvPr id="0" name="Picture 2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5788" y="2205655"/>
                            <a:ext cx="252413" cy="354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" name="Würfel 6"/>
            <p:cNvSpPr>
              <a:spLocks noChangeArrowheads="1"/>
            </p:cNvSpPr>
            <p:nvPr/>
          </p:nvSpPr>
          <p:spPr bwMode="auto">
            <a:xfrm>
              <a:off x="7524328" y="5517232"/>
              <a:ext cx="648072" cy="647641"/>
            </a:xfrm>
            <a:prstGeom prst="cube">
              <a:avLst>
                <a:gd name="adj" fmla="val 25000"/>
              </a:avLst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/>
            <a:lstStyle/>
            <a:p>
              <a:endParaRPr lang="de-AT"/>
            </a:p>
          </p:txBody>
        </p:sp>
        <p:sp>
          <p:nvSpPr>
            <p:cNvPr id="51" name="Nach unten gekrümmter Pfeil 12"/>
            <p:cNvSpPr>
              <a:spLocks noChangeArrowheads="1"/>
            </p:cNvSpPr>
            <p:nvPr/>
          </p:nvSpPr>
          <p:spPr bwMode="auto">
            <a:xfrm>
              <a:off x="6668216" y="5445224"/>
              <a:ext cx="1216153" cy="371233"/>
            </a:xfrm>
            <a:prstGeom prst="curvedDownArrow">
              <a:avLst>
                <a:gd name="adj1" fmla="val 24993"/>
                <a:gd name="adj2" fmla="val 50001"/>
                <a:gd name="adj3" fmla="val 25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2411760" y="5661248"/>
          <a:ext cx="3413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2" name="Formel" r:id="rId35" imgW="190500" imgH="228600" progId="Equation.3">
                  <p:embed/>
                </p:oleObj>
              </mc:Choice>
              <mc:Fallback>
                <p:oleObj name="Formel" r:id="rId35" imgW="190500" imgH="228600" progId="Equation.3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661248"/>
                        <a:ext cx="3413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0"/>
          <p:cNvGraphicFramePr>
            <a:graphicFrameLocks noChangeAspect="1"/>
          </p:cNvGraphicFramePr>
          <p:nvPr/>
        </p:nvGraphicFramePr>
        <p:xfrm>
          <a:off x="6296025" y="836613"/>
          <a:ext cx="19764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3" name="Formel" r:id="rId37" imgW="1409700" imgH="228600" progId="Equation.3">
                  <p:embed/>
                </p:oleObj>
              </mc:Choice>
              <mc:Fallback>
                <p:oleObj name="Formel" r:id="rId37" imgW="1409700" imgH="228600" progId="Equation.3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836613"/>
                        <a:ext cx="19764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28"/>
          <p:cNvGraphicFramePr>
            <a:graphicFrameLocks noChangeAspect="1"/>
          </p:cNvGraphicFramePr>
          <p:nvPr/>
        </p:nvGraphicFramePr>
        <p:xfrm>
          <a:off x="6308725" y="5943600"/>
          <a:ext cx="18684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4" name="Formel" r:id="rId39" imgW="1587500" imgH="469900" progId="Equation.3">
                  <p:embed/>
                </p:oleObj>
              </mc:Choice>
              <mc:Fallback>
                <p:oleObj name="Formel" r:id="rId39" imgW="1587500" imgH="469900" progId="Equation.3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5943600"/>
                        <a:ext cx="18684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3797300"/>
            <a:ext cx="326866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ECT sensor</a:t>
            </a:r>
            <a:endParaRPr lang="en-US" altLang="de-DE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9688" y="1387475"/>
          <a:ext cx="5897562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VISIO" r:id="rId4" imgW="6767280" imgH="3648960" progId="Visio.Drawing.6">
                  <p:embed/>
                </p:oleObj>
              </mc:Choice>
              <mc:Fallback>
                <p:oleObj name="VISIO" r:id="rId4" imgW="6767280" imgH="3648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1387475"/>
                        <a:ext cx="5897562" cy="317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409825" y="4533900"/>
            <a:ext cx="24241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16 electrodes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40 MHz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1 fF – 5 pF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100 frames/s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60 dB linear range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DE" altLang="de-DE" sz="1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de-DE" sz="1800"/>
          </a:p>
        </p:txBody>
      </p:sp>
      <p:pic>
        <p:nvPicPr>
          <p:cNvPr id="2054" name="Picture 4" descr="Sensor_o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443038"/>
            <a:ext cx="23717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509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Parameter Estimation using Space Mapping</a:t>
            </a:r>
            <a:endParaRPr lang="de-AT" sz="2000" dirty="0" smtClean="0"/>
          </a:p>
        </p:txBody>
      </p:sp>
      <p:sp>
        <p:nvSpPr>
          <p:cNvPr id="18435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err="1" smtClean="0"/>
              <a:t>fine</a:t>
            </a:r>
            <a:r>
              <a:rPr lang="de-AT" dirty="0" smtClean="0"/>
              <a:t> model – </a:t>
            </a:r>
            <a:r>
              <a:rPr lang="de-AT" dirty="0" err="1" smtClean="0"/>
              <a:t>nonlinear</a:t>
            </a:r>
            <a:r>
              <a:rPr lang="de-AT" dirty="0" smtClean="0"/>
              <a:t> PDEs:</a:t>
            </a:r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coarse</a:t>
            </a:r>
            <a:r>
              <a:rPr lang="de-AT" dirty="0" smtClean="0"/>
              <a:t> model – linearized PDEs:</a:t>
            </a:r>
          </a:p>
          <a:p>
            <a:pPr>
              <a:buNone/>
            </a:pPr>
            <a:endParaRPr lang="de-AT" dirty="0" smtClean="0"/>
          </a:p>
          <a:p>
            <a:endParaRPr lang="de-AT" dirty="0" smtClean="0"/>
          </a:p>
        </p:txBody>
      </p:sp>
      <p:pic>
        <p:nvPicPr>
          <p:cNvPr id="14" name="Grafik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75654" y="1364377"/>
            <a:ext cx="3086100" cy="912495"/>
          </a:xfrm>
          <a:prstGeom prst="rect">
            <a:avLst/>
          </a:prstGeom>
        </p:spPr>
      </p:pic>
      <p:pic>
        <p:nvPicPr>
          <p:cNvPr id="20" name="Grafik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640590" y="2804537"/>
            <a:ext cx="3301365" cy="912495"/>
          </a:xfrm>
          <a:prstGeom prst="rect">
            <a:avLst/>
          </a:prstGeom>
        </p:spPr>
      </p:pic>
      <p:sp>
        <p:nvSpPr>
          <p:cNvPr id="50" name="Rechteckige Legende 49"/>
          <p:cNvSpPr>
            <a:spLocks noChangeArrowheads="1"/>
          </p:cNvSpPr>
          <p:nvPr/>
        </p:nvSpPr>
        <p:spPr bwMode="auto">
          <a:xfrm>
            <a:off x="539552" y="4221088"/>
            <a:ext cx="6264696" cy="864096"/>
          </a:xfrm>
          <a:prstGeom prst="wedgeRectCallout">
            <a:avLst>
              <a:gd name="adj1" fmla="val -51707"/>
              <a:gd name="adj2" fmla="val -3256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627063" indent="-627063">
              <a:buFont typeface="Symbol"/>
              <a:buChar char="Þ"/>
              <a:tabLst>
                <a:tab pos="4749800" algn="l"/>
              </a:tabLst>
            </a:pPr>
            <a:r>
              <a:rPr lang="de-AT" sz="2400" b="1" dirty="0" err="1" smtClean="0">
                <a:sym typeface="Symbol"/>
              </a:rPr>
              <a:t>enables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computation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of</a:t>
            </a:r>
            <a:r>
              <a:rPr lang="de-AT" sz="2400" b="1" dirty="0" smtClean="0">
                <a:sym typeface="Symbol"/>
              </a:rPr>
              <a:t> 	</a:t>
            </a:r>
            <a:r>
              <a:rPr lang="de-AT" sz="2400" b="1" dirty="0" err="1" smtClean="0">
                <a:sym typeface="Symbol"/>
              </a:rPr>
              <a:t>and</a:t>
            </a:r>
            <a:r>
              <a:rPr lang="de-AT" sz="2400" b="1" dirty="0" smtClean="0">
                <a:sym typeface="Symbol"/>
              </a:rPr>
              <a:t/>
            </a:r>
            <a:br>
              <a:rPr lang="de-AT" sz="2400" b="1" dirty="0" smtClean="0">
                <a:sym typeface="Symbol"/>
              </a:rPr>
            </a:br>
            <a:r>
              <a:rPr lang="de-AT" sz="2400" b="1" dirty="0" smtClean="0">
                <a:sym typeface="Symbol"/>
              </a:rPr>
              <a:t>a </a:t>
            </a:r>
            <a:r>
              <a:rPr lang="de-AT" sz="2400" b="1" dirty="0" err="1" smtClean="0">
                <a:sym typeface="Symbol"/>
              </a:rPr>
              <a:t>lot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faster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than</a:t>
            </a:r>
            <a:r>
              <a:rPr lang="de-AT" sz="2400" b="1" dirty="0" smtClean="0">
                <a:sym typeface="Symbol"/>
              </a:rPr>
              <a:t> </a:t>
            </a:r>
          </a:p>
        </p:txBody>
      </p:sp>
      <p:pic>
        <p:nvPicPr>
          <p:cNvPr id="21" name="Grafik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043608" y="4418568"/>
            <a:ext cx="137160" cy="137160"/>
          </a:xfrm>
          <a:prstGeom prst="rect">
            <a:avLst/>
          </a:prstGeom>
        </p:spPr>
      </p:pic>
      <p:pic>
        <p:nvPicPr>
          <p:cNvPr id="31" name="Grafik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788024" y="4337698"/>
            <a:ext cx="532638" cy="297180"/>
          </a:xfrm>
          <a:prstGeom prst="rect">
            <a:avLst/>
          </a:prstGeom>
        </p:spPr>
      </p:pic>
      <p:pic>
        <p:nvPicPr>
          <p:cNvPr id="18" name="Grafik 1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012160" y="4337698"/>
            <a:ext cx="532638" cy="256032"/>
          </a:xfrm>
          <a:prstGeom prst="rect">
            <a:avLst/>
          </a:prstGeom>
        </p:spPr>
      </p:pic>
      <p:pic>
        <p:nvPicPr>
          <p:cNvPr id="29" name="Grafik 2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585095" y="4699744"/>
            <a:ext cx="555498" cy="2971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4" descr="K:\40_Veroeffentlichungen\03_NAFEMS_2012\02_Präsentation\basis\Spannungen_B_Zoom.e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495" y="889446"/>
            <a:ext cx="5976665" cy="27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Parameter Estimation using Space Mapping</a:t>
            </a:r>
            <a:endParaRPr lang="de-AT" dirty="0" smtClean="0"/>
          </a:p>
        </p:txBody>
      </p:sp>
      <p:sp>
        <p:nvSpPr>
          <p:cNvPr id="7175" name="Inhaltsplatzhalter 2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280400" cy="4896197"/>
          </a:xfrm>
        </p:spPr>
        <p:txBody>
          <a:bodyPr>
            <a:normAutofit lnSpcReduction="10000"/>
          </a:bodyPr>
          <a:lstStyle/>
          <a:p>
            <a:pPr marL="5654675" indent="0"/>
            <a:endParaRPr lang="de-AT" b="0" dirty="0"/>
          </a:p>
          <a:p>
            <a:pPr marL="5654675" indent="0"/>
            <a:endParaRPr lang="de-AT" sz="2000" b="0" dirty="0" smtClean="0"/>
          </a:p>
          <a:p>
            <a:pPr marL="5921375">
              <a:buFontTx/>
              <a:buChar char="•"/>
            </a:pPr>
            <a:r>
              <a:rPr lang="de-AT" sz="2000" b="0" dirty="0" smtClean="0"/>
              <a:t>~11.8±0.19s </a:t>
            </a:r>
            <a:r>
              <a:rPr lang="de-AT" sz="2000" b="0" dirty="0" err="1" smtClean="0"/>
              <a:t>for</a:t>
            </a:r>
            <a:endParaRPr lang="de-AT" sz="2000" b="0" dirty="0" smtClean="0"/>
          </a:p>
          <a:p>
            <a:pPr marL="5921375">
              <a:buFontTx/>
              <a:buChar char="•"/>
            </a:pPr>
            <a:r>
              <a:rPr lang="de-AT" sz="2000" b="0" dirty="0" smtClean="0"/>
              <a:t>~2.95±0.07s </a:t>
            </a:r>
            <a:r>
              <a:rPr lang="de-AT" sz="2000" b="0" dirty="0" err="1" smtClean="0"/>
              <a:t>for</a:t>
            </a:r>
            <a:r>
              <a:rPr lang="de-AT" sz="2000" b="0" dirty="0" smtClean="0"/>
              <a:t>  </a:t>
            </a:r>
          </a:p>
          <a:p>
            <a:endParaRPr lang="de-AT" sz="2000" dirty="0" smtClean="0"/>
          </a:p>
          <a:p>
            <a:endParaRPr lang="de-AT" sz="2000" dirty="0" smtClean="0"/>
          </a:p>
          <a:p>
            <a:r>
              <a:rPr lang="de-AT" sz="2000" dirty="0" smtClean="0"/>
              <a:t>Performance </a:t>
            </a:r>
            <a:r>
              <a:rPr lang="de-AT" sz="2000" dirty="0" err="1" smtClean="0"/>
              <a:t>comparison</a:t>
            </a:r>
            <a:r>
              <a:rPr lang="de-AT" sz="2000" dirty="0" smtClean="0"/>
              <a:t>:</a:t>
            </a:r>
          </a:p>
          <a:p>
            <a:pPr>
              <a:buFontTx/>
              <a:buChar char="•"/>
            </a:pPr>
            <a:r>
              <a:rPr lang="de-AT" sz="2000" dirty="0" err="1" smtClean="0"/>
              <a:t>direct</a:t>
            </a:r>
            <a:r>
              <a:rPr lang="de-AT" sz="2000" dirty="0" smtClean="0"/>
              <a:t> </a:t>
            </a:r>
            <a:r>
              <a:rPr lang="de-AT" sz="2000" dirty="0" err="1" smtClean="0"/>
              <a:t>optimization</a:t>
            </a:r>
            <a:r>
              <a:rPr lang="de-AT" sz="2000" dirty="0" smtClean="0"/>
              <a:t>: 1947s (165 </a:t>
            </a:r>
            <a:r>
              <a:rPr lang="de-AT" sz="2000" dirty="0" err="1" smtClean="0"/>
              <a:t>calls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         )</a:t>
            </a:r>
            <a:br>
              <a:rPr lang="de-AT" sz="2000" dirty="0" smtClean="0"/>
            </a:br>
            <a:r>
              <a:rPr lang="de-AT" sz="2000" dirty="0" smtClean="0"/>
              <a:t>Final residual 7.70E-13</a:t>
            </a:r>
          </a:p>
          <a:p>
            <a:pPr defTabSz="1092200">
              <a:buFontTx/>
              <a:buChar char="•"/>
              <a:tabLst>
                <a:tab pos="4665663" algn="l"/>
              </a:tabLst>
            </a:pPr>
            <a:r>
              <a:rPr lang="de-AT" sz="2000" dirty="0" err="1" smtClean="0"/>
              <a:t>space</a:t>
            </a:r>
            <a:r>
              <a:rPr lang="de-AT" sz="2000" dirty="0" smtClean="0"/>
              <a:t> </a:t>
            </a:r>
            <a:r>
              <a:rPr lang="de-AT" sz="2000" dirty="0" err="1" smtClean="0"/>
              <a:t>mapping</a:t>
            </a:r>
            <a:r>
              <a:rPr lang="de-AT" sz="2000" dirty="0" smtClean="0"/>
              <a:t> </a:t>
            </a:r>
            <a:r>
              <a:rPr lang="de-AT" sz="2000" dirty="0" err="1" smtClean="0"/>
              <a:t>optimization</a:t>
            </a:r>
            <a:r>
              <a:rPr lang="de-AT" sz="2000" dirty="0" smtClean="0"/>
              <a:t>: 1469s (7 </a:t>
            </a:r>
            <a:r>
              <a:rPr lang="de-AT" sz="2000" dirty="0" err="1" smtClean="0"/>
              <a:t>calls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         /</a:t>
            </a:r>
            <a:br>
              <a:rPr lang="de-AT" sz="2000" dirty="0" smtClean="0"/>
            </a:br>
            <a:r>
              <a:rPr lang="de-AT" sz="2000" dirty="0" smtClean="0"/>
              <a:t>	549 </a:t>
            </a:r>
            <a:r>
              <a:rPr lang="de-AT" sz="2000" dirty="0" err="1" smtClean="0"/>
              <a:t>calls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        )</a:t>
            </a:r>
            <a:br>
              <a:rPr lang="de-AT" sz="2000" dirty="0" smtClean="0"/>
            </a:br>
            <a:endParaRPr lang="de-AT" sz="2000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8" name="Textfeld 52"/>
          <p:cNvSpPr>
            <a:spLocks noChangeArrowheads="1"/>
          </p:cNvSpPr>
          <p:nvPr/>
        </p:nvSpPr>
        <p:spPr bwMode="auto">
          <a:xfrm>
            <a:off x="467544" y="5587152"/>
            <a:ext cx="8495731" cy="863948"/>
          </a:xfrm>
          <a:prstGeom prst="wedgeRectCallout">
            <a:avLst>
              <a:gd name="adj1" fmla="val -33189"/>
              <a:gd name="adj2" fmla="val 60319"/>
            </a:avLst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tIns="46800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AT" sz="2000" kern="0" dirty="0" smtClean="0">
                <a:solidFill>
                  <a:srgbClr val="00466B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Reduction</a:t>
            </a:r>
            <a:r>
              <a:rPr lang="de-AT" sz="2000" kern="0" dirty="0" smtClean="0">
                <a:solidFill>
                  <a:srgbClr val="00466B"/>
                </a:solidFill>
                <a:latin typeface="Arial"/>
                <a:cs typeface="Arial"/>
              </a:rPr>
              <a:t> of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computation</a:t>
            </a:r>
            <a:r>
              <a:rPr lang="de-AT" sz="2000" kern="0" dirty="0" smtClean="0">
                <a:solidFill>
                  <a:srgbClr val="00466B"/>
                </a:solidFill>
                <a:latin typeface="Arial"/>
                <a:cs typeface="Arial"/>
              </a:rPr>
              <a:t> time of ~25%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for</a:t>
            </a:r>
            <a:r>
              <a:rPr lang="de-AT" sz="2000" kern="0" dirty="0" smtClean="0">
                <a:solidFill>
                  <a:srgbClr val="00466B"/>
                </a:solidFill>
                <a:latin typeface="Arial"/>
                <a:cs typeface="Arial"/>
              </a:rPr>
              <a:t>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two</a:t>
            </a:r>
            <a:r>
              <a:rPr lang="de-AT" sz="2000" kern="0" dirty="0" smtClean="0">
                <a:solidFill>
                  <a:srgbClr val="00466B"/>
                </a:solidFill>
                <a:latin typeface="Arial"/>
                <a:cs typeface="Arial"/>
              </a:rPr>
              <a:t>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parameters</a:t>
            </a:r>
            <a:r>
              <a:rPr lang="de-AT" sz="2000" kern="0" dirty="0">
                <a:solidFill>
                  <a:srgbClr val="00466B"/>
                </a:solidFill>
                <a:latin typeface="Arial"/>
                <a:cs typeface="Arial"/>
              </a:rPr>
              <a:t>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up</a:t>
            </a:r>
            <a:r>
              <a:rPr lang="de-AT" sz="2000" kern="0" dirty="0" smtClean="0">
                <a:solidFill>
                  <a:srgbClr val="00466B"/>
                </a:solidFill>
                <a:latin typeface="Arial"/>
                <a:cs typeface="Arial"/>
              </a:rPr>
              <a:t>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to</a:t>
            </a:r>
            <a:r>
              <a:rPr lang="de-AT" sz="2000" kern="0" dirty="0" smtClean="0">
                <a:solidFill>
                  <a:srgbClr val="00466B"/>
                </a:solidFill>
                <a:latin typeface="Arial"/>
                <a:cs typeface="Arial"/>
              </a:rPr>
              <a:t> 50%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without</a:t>
            </a:r>
            <a:r>
              <a:rPr lang="de-AT" sz="2000" kern="0" dirty="0" smtClean="0">
                <a:solidFill>
                  <a:srgbClr val="00466B"/>
                </a:solidFill>
                <a:latin typeface="Arial"/>
                <a:cs typeface="Arial"/>
              </a:rPr>
              <a:t>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much</a:t>
            </a:r>
            <a:r>
              <a:rPr lang="de-AT" sz="2000" kern="0" dirty="0" smtClean="0">
                <a:solidFill>
                  <a:srgbClr val="00466B"/>
                </a:solidFill>
                <a:latin typeface="Arial"/>
                <a:cs typeface="Arial"/>
              </a:rPr>
              <a:t> </a:t>
            </a:r>
            <a:r>
              <a:rPr lang="de-AT" sz="2000" kern="0" dirty="0" err="1" smtClean="0">
                <a:solidFill>
                  <a:srgbClr val="00466B"/>
                </a:solidFill>
                <a:latin typeface="Arial"/>
                <a:cs typeface="Arial"/>
              </a:rPr>
              <a:t>effort</a:t>
            </a:r>
            <a:endParaRPr lang="de-AT" sz="2000" kern="0" dirty="0">
              <a:solidFill>
                <a:srgbClr val="00466B"/>
              </a:solidFill>
              <a:latin typeface="Arial"/>
            </a:endParaRPr>
          </a:p>
          <a:p>
            <a:pPr>
              <a:defRPr/>
            </a:pPr>
            <a:endParaRPr lang="de-AT" b="1" dirty="0">
              <a:solidFill>
                <a:srgbClr val="00466B"/>
              </a:solidFill>
            </a:endParaRPr>
          </a:p>
        </p:txBody>
      </p:sp>
      <p:graphicFrame>
        <p:nvGraphicFramePr>
          <p:cNvPr id="717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454807"/>
              </p:ext>
            </p:extLst>
          </p:nvPr>
        </p:nvGraphicFramePr>
        <p:xfrm>
          <a:off x="8213030" y="1772816"/>
          <a:ext cx="679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3" name="Formel" r:id="rId5" imgW="342603" imgH="215713" progId="Equation.3">
                  <p:embed/>
                </p:oleObj>
              </mc:Choice>
              <mc:Fallback>
                <p:oleObj name="Formel" r:id="rId5" imgW="342603" imgH="215713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030" y="1772816"/>
                        <a:ext cx="6794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281936"/>
              </p:ext>
            </p:extLst>
          </p:nvPr>
        </p:nvGraphicFramePr>
        <p:xfrm>
          <a:off x="8289230" y="2204864"/>
          <a:ext cx="603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4" name="Formel" r:id="rId7" imgW="304536" imgH="215713" progId="Equation.3">
                  <p:embed/>
                </p:oleObj>
              </mc:Choice>
              <mc:Fallback>
                <p:oleObj name="Formel" r:id="rId7" imgW="304536" imgH="215713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230" y="2204864"/>
                        <a:ext cx="6032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948912"/>
              </p:ext>
            </p:extLst>
          </p:nvPr>
        </p:nvGraphicFramePr>
        <p:xfrm>
          <a:off x="5436096" y="3936227"/>
          <a:ext cx="679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5" name="Formel" r:id="rId9" imgW="342603" imgH="215713" progId="Equation.3">
                  <p:embed/>
                </p:oleObj>
              </mc:Choice>
              <mc:Fallback>
                <p:oleObj name="Formel" r:id="rId9" imgW="342603" imgH="215713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936227"/>
                        <a:ext cx="6794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645436"/>
              </p:ext>
            </p:extLst>
          </p:nvPr>
        </p:nvGraphicFramePr>
        <p:xfrm>
          <a:off x="6248499" y="4595234"/>
          <a:ext cx="679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6" name="Formel" r:id="rId10" imgW="342603" imgH="215713" progId="Equation.3">
                  <p:embed/>
                </p:oleObj>
              </mc:Choice>
              <mc:Fallback>
                <p:oleObj name="Formel" r:id="rId10" imgW="342603" imgH="215713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99" y="4595234"/>
                        <a:ext cx="6794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96106"/>
              </p:ext>
            </p:extLst>
          </p:nvPr>
        </p:nvGraphicFramePr>
        <p:xfrm>
          <a:off x="6546976" y="4918046"/>
          <a:ext cx="603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7" name="Formel" r:id="rId11" imgW="304536" imgH="215713" progId="Equation.3">
                  <p:embed/>
                </p:oleObj>
              </mc:Choice>
              <mc:Fallback>
                <p:oleObj name="Formel" r:id="rId11" imgW="304536" imgH="215713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976" y="4918046"/>
                        <a:ext cx="6032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7"/>
          <p:cNvSpPr txBox="1">
            <a:spLocks noChangeArrowheads="1"/>
          </p:cNvSpPr>
          <p:nvPr/>
        </p:nvSpPr>
        <p:spPr bwMode="auto">
          <a:xfrm>
            <a:off x="1619672" y="1196752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dirty="0" smtClean="0"/>
              <a:t>Target </a:t>
            </a:r>
            <a:r>
              <a:rPr lang="de-AT" dirty="0" err="1" smtClean="0"/>
              <a:t>curve</a:t>
            </a:r>
            <a:r>
              <a:rPr lang="de-AT" dirty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result</a:t>
            </a:r>
            <a:r>
              <a:rPr lang="de-AT" dirty="0" smtClean="0"/>
              <a:t> </a:t>
            </a:r>
            <a:r>
              <a:rPr lang="de-AT" dirty="0" err="1" smtClean="0"/>
              <a:t>very</a:t>
            </a:r>
            <a:r>
              <a:rPr lang="de-AT" dirty="0" smtClean="0"/>
              <a:t> </a:t>
            </a:r>
            <a:r>
              <a:rPr lang="de-AT" dirty="0" err="1" smtClean="0"/>
              <a:t>close</a:t>
            </a:r>
            <a:endParaRPr lang="de-AT" dirty="0"/>
          </a:p>
        </p:txBody>
      </p:sp>
      <p:sp>
        <p:nvSpPr>
          <p:cNvPr id="15" name="Textfeld 19"/>
          <p:cNvSpPr txBox="1">
            <a:spLocks noChangeArrowheads="1"/>
          </p:cNvSpPr>
          <p:nvPr/>
        </p:nvSpPr>
        <p:spPr bwMode="auto">
          <a:xfrm>
            <a:off x="1259632" y="2708920"/>
            <a:ext cx="135165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 smtClean="0"/>
              <a:t>Initial </a:t>
            </a:r>
            <a:r>
              <a:rPr lang="de-AT" dirty="0" err="1" smtClean="0"/>
              <a:t>curve</a:t>
            </a:r>
            <a:endParaRPr lang="de-AT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>
            <a:off x="1763688" y="1772816"/>
            <a:ext cx="431800" cy="215900"/>
          </a:xfrm>
          <a:prstGeom prst="straightConnector1">
            <a:avLst/>
          </a:prstGeom>
          <a:ln w="19050">
            <a:headEnd type="none" w="med" len="med"/>
            <a:tailEnd type="triangle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 bwMode="auto">
          <a:xfrm flipH="1" flipV="1">
            <a:off x="1378273" y="2564904"/>
            <a:ext cx="431800" cy="215900"/>
          </a:xfrm>
          <a:prstGeom prst="straightConnector1">
            <a:avLst/>
          </a:prstGeom>
          <a:ln w="19050">
            <a:headEnd type="none" w="med" len="med"/>
            <a:tailEnd type="triangle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 bwMode="auto">
          <a:xfrm>
            <a:off x="323528" y="3789040"/>
            <a:ext cx="8640960" cy="25202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Parameter Estimation using Space Mapping</a:t>
            </a:r>
            <a:endParaRPr lang="de-AT" sz="2000" dirty="0" smtClean="0"/>
          </a:p>
        </p:txBody>
      </p:sp>
      <p:sp>
        <p:nvSpPr>
          <p:cNvPr id="18435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err="1" smtClean="0"/>
              <a:t>fine</a:t>
            </a:r>
            <a:r>
              <a:rPr lang="de-AT" dirty="0" smtClean="0"/>
              <a:t> model – </a:t>
            </a:r>
            <a:r>
              <a:rPr lang="de-AT" dirty="0" err="1" smtClean="0"/>
              <a:t>nonlinear</a:t>
            </a:r>
            <a:r>
              <a:rPr lang="de-AT" dirty="0" smtClean="0"/>
              <a:t> PDEs:</a:t>
            </a:r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coarse</a:t>
            </a:r>
            <a:r>
              <a:rPr lang="de-AT" dirty="0" smtClean="0"/>
              <a:t> model – linearized PDEs:</a:t>
            </a:r>
          </a:p>
          <a:p>
            <a:pPr>
              <a:buNone/>
            </a:pPr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adjoint</a:t>
            </a:r>
            <a:r>
              <a:rPr lang="de-AT" dirty="0" smtClean="0"/>
              <a:t> model – linear PDEs, </a:t>
            </a:r>
            <a:r>
              <a:rPr lang="de-AT" dirty="0" err="1" smtClean="0"/>
              <a:t>similar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:</a:t>
            </a:r>
          </a:p>
          <a:p>
            <a:endParaRPr lang="de-AT" dirty="0" smtClean="0"/>
          </a:p>
          <a:p>
            <a:endParaRPr lang="de-AT" dirty="0" smtClean="0"/>
          </a:p>
          <a:p>
            <a:pPr>
              <a:buFontTx/>
              <a:buChar char="•"/>
            </a:pPr>
            <a:endParaRPr lang="de-AT" dirty="0" smtClean="0"/>
          </a:p>
        </p:txBody>
      </p:sp>
      <p:pic>
        <p:nvPicPr>
          <p:cNvPr id="14" name="Grafik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475654" y="1364377"/>
            <a:ext cx="3086100" cy="912495"/>
          </a:xfrm>
          <a:prstGeom prst="rect">
            <a:avLst/>
          </a:prstGeom>
        </p:spPr>
      </p:pic>
      <p:pic>
        <p:nvPicPr>
          <p:cNvPr id="20" name="Grafik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640590" y="2660521"/>
            <a:ext cx="3301365" cy="912495"/>
          </a:xfrm>
          <a:prstGeom prst="rect">
            <a:avLst/>
          </a:prstGeom>
        </p:spPr>
      </p:pic>
      <p:pic>
        <p:nvPicPr>
          <p:cNvPr id="27" name="Grafik 2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09233" y="4221088"/>
            <a:ext cx="4804410" cy="923925"/>
          </a:xfrm>
          <a:prstGeom prst="rect">
            <a:avLst/>
          </a:prstGeom>
        </p:spPr>
      </p:pic>
      <p:pic>
        <p:nvPicPr>
          <p:cNvPr id="26" name="Grafik 2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529312" y="4427201"/>
            <a:ext cx="3347085" cy="760095"/>
          </a:xfrm>
          <a:prstGeom prst="rect">
            <a:avLst/>
          </a:prstGeom>
        </p:spPr>
      </p:pic>
      <p:sp>
        <p:nvSpPr>
          <p:cNvPr id="50" name="Rechteckige Legende 49"/>
          <p:cNvSpPr>
            <a:spLocks noChangeArrowheads="1"/>
          </p:cNvSpPr>
          <p:nvPr/>
        </p:nvSpPr>
        <p:spPr bwMode="auto">
          <a:xfrm>
            <a:off x="1043608" y="5445224"/>
            <a:ext cx="6264696" cy="792088"/>
          </a:xfrm>
          <a:prstGeom prst="wedgeRectCallout">
            <a:avLst>
              <a:gd name="adj1" fmla="val -51707"/>
              <a:gd name="adj2" fmla="val -3256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723900" indent="-723900">
              <a:buFont typeface="Symbol"/>
              <a:buChar char="Þ"/>
              <a:tabLst>
                <a:tab pos="4927600" algn="l"/>
              </a:tabLst>
            </a:pPr>
            <a:r>
              <a:rPr lang="de-AT" sz="2400" b="1" dirty="0" err="1" smtClean="0">
                <a:sym typeface="Symbol"/>
              </a:rPr>
              <a:t>enables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computation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of</a:t>
            </a:r>
            <a:r>
              <a:rPr lang="de-AT" sz="2400" b="1" dirty="0" smtClean="0">
                <a:sym typeface="Symbol"/>
              </a:rPr>
              <a:t> 	</a:t>
            </a:r>
            <a:r>
              <a:rPr lang="de-AT" sz="2400" b="1" dirty="0" err="1" smtClean="0">
                <a:sym typeface="Symbol"/>
              </a:rPr>
              <a:t>and</a:t>
            </a:r>
            <a:r>
              <a:rPr lang="de-AT" sz="2400" b="1" dirty="0" smtClean="0">
                <a:sym typeface="Symbol"/>
              </a:rPr>
              <a:t/>
            </a:r>
            <a:br>
              <a:rPr lang="de-AT" sz="2400" b="1" dirty="0" smtClean="0">
                <a:sym typeface="Symbol"/>
              </a:rPr>
            </a:br>
            <a:r>
              <a:rPr lang="de-AT" sz="2400" b="1" dirty="0" err="1" smtClean="0">
                <a:sym typeface="Symbol"/>
              </a:rPr>
              <a:t>independent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of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parameter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number</a:t>
            </a:r>
            <a:r>
              <a:rPr lang="de-AT" sz="2400" b="1" dirty="0" smtClean="0">
                <a:sym typeface="Symbol"/>
              </a:rPr>
              <a:t>!</a:t>
            </a:r>
          </a:p>
        </p:txBody>
      </p:sp>
      <p:pic>
        <p:nvPicPr>
          <p:cNvPr id="15" name="Grafik 1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26250" y="5577075"/>
            <a:ext cx="256032" cy="212598"/>
          </a:xfrm>
          <a:prstGeom prst="rect">
            <a:avLst/>
          </a:prstGeom>
        </p:spPr>
      </p:pic>
      <p:pic>
        <p:nvPicPr>
          <p:cNvPr id="31" name="Grafik 3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406776" y="5561834"/>
            <a:ext cx="532638" cy="297180"/>
          </a:xfrm>
          <a:prstGeom prst="rect">
            <a:avLst/>
          </a:prstGeom>
        </p:spPr>
      </p:pic>
      <p:pic>
        <p:nvPicPr>
          <p:cNvPr id="18" name="Grafik 17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660232" y="5561834"/>
            <a:ext cx="532638" cy="256032"/>
          </a:xfrm>
          <a:prstGeom prst="rect">
            <a:avLst/>
          </a:prstGeom>
        </p:spPr>
      </p:pic>
      <p:grpSp>
        <p:nvGrpSpPr>
          <p:cNvPr id="30" name="Gruppieren 29"/>
          <p:cNvGrpSpPr/>
          <p:nvPr/>
        </p:nvGrpSpPr>
        <p:grpSpPr>
          <a:xfrm>
            <a:off x="5292080" y="2854677"/>
            <a:ext cx="3827557" cy="1654443"/>
            <a:chOff x="5292080" y="2854677"/>
            <a:chExt cx="3827557" cy="1654443"/>
          </a:xfrm>
        </p:grpSpPr>
        <p:cxnSp>
          <p:nvCxnSpPr>
            <p:cNvPr id="19" name="Gerade Verbindung mit Pfeil 18"/>
            <p:cNvCxnSpPr/>
            <p:nvPr/>
          </p:nvCxnSpPr>
          <p:spPr bwMode="auto">
            <a:xfrm>
              <a:off x="7236296" y="3501008"/>
              <a:ext cx="0" cy="10081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feld 22"/>
            <p:cNvSpPr txBox="1"/>
            <p:nvPr/>
          </p:nvSpPr>
          <p:spPr>
            <a:xfrm>
              <a:off x="6084168" y="2854677"/>
              <a:ext cx="1261884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Simulation</a:t>
              </a:r>
              <a:br>
                <a:rPr lang="de-AT" dirty="0" smtClean="0"/>
              </a:br>
              <a:r>
                <a:rPr lang="de-AT" dirty="0" err="1" smtClean="0"/>
                <a:t>result</a:t>
              </a:r>
              <a:endParaRPr lang="de-AT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524328" y="3131676"/>
              <a:ext cx="159530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Measurement</a:t>
              </a:r>
              <a:endParaRPr lang="de-AT" dirty="0"/>
            </a:p>
          </p:txBody>
        </p:sp>
        <p:cxnSp>
          <p:nvCxnSpPr>
            <p:cNvPr id="25" name="Gerade Verbindung mit Pfeil 24"/>
            <p:cNvCxnSpPr/>
            <p:nvPr/>
          </p:nvCxnSpPr>
          <p:spPr bwMode="auto">
            <a:xfrm>
              <a:off x="7812360" y="3501008"/>
              <a:ext cx="0" cy="10081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Gerade Verbindung mit Pfeil 27"/>
            <p:cNvCxnSpPr/>
            <p:nvPr/>
          </p:nvCxnSpPr>
          <p:spPr bwMode="auto">
            <a:xfrm>
              <a:off x="5292080" y="3212976"/>
              <a:ext cx="79208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Parameter Estimation using Space Mapping</a:t>
            </a:r>
            <a:endParaRPr lang="de-AT" b="0" dirty="0" smtClean="0"/>
          </a:p>
        </p:txBody>
      </p:sp>
      <p:sp>
        <p:nvSpPr>
          <p:cNvPr id="18435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smtClean="0"/>
              <a:t>„</a:t>
            </a:r>
            <a:r>
              <a:rPr lang="de-AT" dirty="0" err="1" smtClean="0"/>
              <a:t>recover</a:t>
            </a:r>
            <a:r>
              <a:rPr lang="de-AT" dirty="0" smtClean="0"/>
              <a:t> </a:t>
            </a:r>
            <a:r>
              <a:rPr lang="de-AT" dirty="0" err="1" smtClean="0"/>
              <a:t>target</a:t>
            </a:r>
            <a:r>
              <a:rPr lang="de-AT" dirty="0" smtClean="0"/>
              <a:t> </a:t>
            </a:r>
            <a:r>
              <a:rPr lang="de-AT" dirty="0" err="1" smtClean="0"/>
              <a:t>parameter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observing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r>
              <a:rPr lang="de-AT" dirty="0" smtClean="0"/>
              <a:t> </a:t>
            </a:r>
            <a:r>
              <a:rPr lang="de-AT" dirty="0" err="1" smtClean="0"/>
              <a:t>voltage</a:t>
            </a:r>
            <a:r>
              <a:rPr lang="de-AT" dirty="0" smtClean="0"/>
              <a:t> </a:t>
            </a:r>
            <a:r>
              <a:rPr lang="de-AT" dirty="0" err="1" smtClean="0"/>
              <a:t>only</a:t>
            </a:r>
            <a:r>
              <a:rPr lang="de-AT" dirty="0" smtClean="0"/>
              <a:t>“</a:t>
            </a:r>
          </a:p>
          <a:p>
            <a:pPr>
              <a:buFont typeface="Arial" pitchFamily="34" charset="0"/>
              <a:buChar char="•"/>
            </a:pPr>
            <a:r>
              <a:rPr lang="de-AT" b="0" dirty="0" smtClean="0"/>
              <a:t>Parameters </a:t>
            </a:r>
            <a:r>
              <a:rPr lang="de-AT" b="0" dirty="0" err="1" smtClean="0"/>
              <a:t>of</a:t>
            </a:r>
            <a:r>
              <a:rPr lang="de-AT" b="0" dirty="0" smtClean="0"/>
              <a:t> </a:t>
            </a:r>
            <a:r>
              <a:rPr lang="de-AT" b="0" dirty="0" err="1" smtClean="0"/>
              <a:t>interest</a:t>
            </a:r>
            <a:endParaRPr lang="de-AT" b="0" dirty="0" smtClean="0"/>
          </a:p>
          <a:p>
            <a:pPr lvl="1"/>
            <a:r>
              <a:rPr lang="de-AT" b="0" dirty="0" smtClean="0"/>
              <a:t>Target </a:t>
            </a:r>
            <a:r>
              <a:rPr lang="de-AT" b="0" dirty="0" err="1" smtClean="0"/>
              <a:t>values</a:t>
            </a:r>
            <a:endParaRPr lang="de-AT" b="0" dirty="0" smtClean="0"/>
          </a:p>
          <a:p>
            <a:endParaRPr lang="de-AT" b="0" dirty="0" smtClean="0"/>
          </a:p>
          <a:p>
            <a:pPr lvl="1"/>
            <a:r>
              <a:rPr lang="de-AT" b="0" dirty="0" err="1" smtClean="0"/>
              <a:t>Bounds</a:t>
            </a:r>
            <a:r>
              <a:rPr lang="de-AT" b="0" dirty="0" smtClean="0"/>
              <a:t> – box </a:t>
            </a:r>
            <a:r>
              <a:rPr lang="de-AT" b="0" dirty="0" err="1" smtClean="0"/>
              <a:t>constraints</a:t>
            </a:r>
            <a:r>
              <a:rPr lang="de-AT" b="0" dirty="0" smtClean="0"/>
              <a:t>:</a:t>
            </a:r>
          </a:p>
          <a:p>
            <a:pPr lvl="2"/>
            <a:r>
              <a:rPr lang="de-AT" b="0" dirty="0" err="1" smtClean="0"/>
              <a:t>lower</a:t>
            </a:r>
            <a:endParaRPr lang="de-AT" b="0" dirty="0" smtClean="0"/>
          </a:p>
          <a:p>
            <a:pPr lvl="2"/>
            <a:r>
              <a:rPr lang="de-AT" dirty="0" err="1" smtClean="0"/>
              <a:t>upper</a:t>
            </a:r>
            <a:endParaRPr lang="de-AT" b="0" dirty="0" smtClean="0"/>
          </a:p>
          <a:p>
            <a:pPr>
              <a:buFont typeface="Arial" pitchFamily="34" charset="0"/>
              <a:buChar char="•"/>
            </a:pPr>
            <a:r>
              <a:rPr lang="de-AT" b="0" dirty="0" err="1" smtClean="0"/>
              <a:t>optimization</a:t>
            </a:r>
            <a:r>
              <a:rPr lang="de-AT" b="0" dirty="0" smtClean="0"/>
              <a:t> </a:t>
            </a:r>
            <a:r>
              <a:rPr lang="de-AT" b="0" dirty="0" err="1" smtClean="0"/>
              <a:t>objective</a:t>
            </a:r>
            <a:r>
              <a:rPr lang="de-AT" b="0" dirty="0" smtClean="0"/>
              <a:t> </a:t>
            </a:r>
            <a:r>
              <a:rPr lang="de-AT" b="0" dirty="0" err="1" smtClean="0"/>
              <a:t>function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 indent="-4763">
              <a:buNone/>
            </a:pP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err="1" smtClean="0"/>
              <a:t>split</a:t>
            </a:r>
            <a:r>
              <a:rPr lang="de-AT" b="0" dirty="0" smtClean="0"/>
              <a:t> </a:t>
            </a:r>
            <a:r>
              <a:rPr lang="de-AT" b="0" dirty="0" err="1" smtClean="0"/>
              <a:t>into</a:t>
            </a:r>
            <a:r>
              <a:rPr lang="de-AT" b="0" dirty="0" smtClean="0"/>
              <a:t> sub-</a:t>
            </a:r>
            <a:r>
              <a:rPr lang="de-AT" b="0" dirty="0" err="1" smtClean="0"/>
              <a:t>problems</a:t>
            </a:r>
            <a:endParaRPr lang="de-AT" b="0" dirty="0" smtClean="0"/>
          </a:p>
        </p:txBody>
      </p:sp>
      <p:pic>
        <p:nvPicPr>
          <p:cNvPr id="44" name="Grafik 4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328979" y="1484784"/>
            <a:ext cx="1819085" cy="288036"/>
          </a:xfrm>
          <a:prstGeom prst="rect">
            <a:avLst/>
          </a:prstGeom>
        </p:spPr>
      </p:pic>
      <p:pic>
        <p:nvPicPr>
          <p:cNvPr id="41" name="Grafik 4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187624" y="4179933"/>
            <a:ext cx="4274249" cy="545211"/>
          </a:xfrm>
          <a:prstGeom prst="rect">
            <a:avLst/>
          </a:prstGeom>
        </p:spPr>
      </p:pic>
      <p:pic>
        <p:nvPicPr>
          <p:cNvPr id="46" name="Grafik 4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115617" y="2244293"/>
            <a:ext cx="4083939" cy="248603"/>
          </a:xfrm>
          <a:prstGeom prst="rect">
            <a:avLst/>
          </a:prstGeom>
        </p:spPr>
      </p:pic>
      <p:pic>
        <p:nvPicPr>
          <p:cNvPr id="49" name="Grafik 4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63688" y="3068960"/>
            <a:ext cx="4306824" cy="246888"/>
          </a:xfrm>
          <a:prstGeom prst="rect">
            <a:avLst/>
          </a:prstGeom>
        </p:spPr>
      </p:pic>
      <p:pic>
        <p:nvPicPr>
          <p:cNvPr id="54" name="Grafik 5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63688" y="3356992"/>
            <a:ext cx="4402836" cy="246888"/>
          </a:xfrm>
          <a:prstGeom prst="rect">
            <a:avLst/>
          </a:prstGeom>
        </p:spPr>
      </p:pic>
      <p:pic>
        <p:nvPicPr>
          <p:cNvPr id="57" name="Grafik 5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187625" y="5133173"/>
            <a:ext cx="4932617" cy="1176147"/>
          </a:xfrm>
          <a:prstGeom prst="rect">
            <a:avLst/>
          </a:prstGeom>
        </p:spPr>
      </p:pic>
      <p:grpSp>
        <p:nvGrpSpPr>
          <p:cNvPr id="2" name="Gruppieren 27"/>
          <p:cNvGrpSpPr>
            <a:grpSpLocks/>
          </p:cNvGrpSpPr>
          <p:nvPr/>
        </p:nvGrpSpPr>
        <p:grpSpPr bwMode="auto">
          <a:xfrm>
            <a:off x="5700370" y="3709452"/>
            <a:ext cx="3443630" cy="1735772"/>
            <a:chOff x="115084" y="2443163"/>
            <a:chExt cx="5680879" cy="2863465"/>
          </a:xfrm>
        </p:grpSpPr>
        <p:pic>
          <p:nvPicPr>
            <p:cNvPr id="14" name="Picture 10" descr="K:\40_Veroeffentlichungen\03_NAFEMS_2012\02_Präsentation\basis\MinProblem.emf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53" t="867" r="899" b="7455"/>
            <a:stretch>
              <a:fillRect/>
            </a:stretch>
          </p:blipFill>
          <p:spPr bwMode="auto">
            <a:xfrm>
              <a:off x="558691" y="2443163"/>
              <a:ext cx="5237272" cy="246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feld 16"/>
            <p:cNvSpPr txBox="1">
              <a:spLocks noChangeArrowheads="1"/>
            </p:cNvSpPr>
            <p:nvPr/>
          </p:nvSpPr>
          <p:spPr bwMode="auto">
            <a:xfrm>
              <a:off x="985807" y="3749853"/>
              <a:ext cx="1078180" cy="87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1600" dirty="0" smtClean="0"/>
                <a:t>Target</a:t>
              </a:r>
              <a:r>
                <a:rPr lang="de-AT" dirty="0" smtClean="0"/>
                <a:t/>
              </a:r>
              <a:br>
                <a:rPr lang="de-AT" dirty="0" smtClean="0"/>
              </a:br>
              <a:r>
                <a:rPr lang="de-AT" dirty="0" err="1" smtClean="0"/>
                <a:t>curve</a:t>
              </a:r>
              <a:endParaRPr lang="de-AT" dirty="0"/>
            </a:p>
          </p:txBody>
        </p:sp>
        <p:cxnSp>
          <p:nvCxnSpPr>
            <p:cNvPr id="16" name="Gerade Verbindung mit Pfeil 15"/>
            <p:cNvCxnSpPr/>
            <p:nvPr/>
          </p:nvCxnSpPr>
          <p:spPr bwMode="auto">
            <a:xfrm flipH="1">
              <a:off x="1979612" y="3284601"/>
              <a:ext cx="431674" cy="215837"/>
            </a:xfrm>
            <a:prstGeom prst="straightConnector1">
              <a:avLst/>
            </a:prstGeom>
            <a:ln w="19050">
              <a:headEnd type="none" w="med" len="med"/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feld 18"/>
            <p:cNvSpPr txBox="1">
              <a:spLocks noChangeArrowheads="1"/>
            </p:cNvSpPr>
            <p:nvPr/>
          </p:nvSpPr>
          <p:spPr bwMode="auto">
            <a:xfrm>
              <a:off x="2292497" y="2799533"/>
              <a:ext cx="2732170" cy="609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dirty="0" err="1" smtClean="0"/>
                <a:t>Starting</a:t>
              </a:r>
              <a:r>
                <a:rPr lang="de-AT" dirty="0" smtClean="0"/>
                <a:t> </a:t>
              </a:r>
              <a:r>
                <a:rPr lang="de-AT" dirty="0" err="1" smtClean="0"/>
                <a:t>curve</a:t>
              </a:r>
              <a:endParaRPr lang="de-AT" dirty="0"/>
            </a:p>
          </p:txBody>
        </p:sp>
        <p:cxnSp>
          <p:nvCxnSpPr>
            <p:cNvPr id="18" name="Gerade Verbindung mit Pfeil 17"/>
            <p:cNvCxnSpPr/>
            <p:nvPr/>
          </p:nvCxnSpPr>
          <p:spPr bwMode="auto">
            <a:xfrm flipV="1">
              <a:off x="1438500" y="3656442"/>
              <a:ext cx="433387" cy="215900"/>
            </a:xfrm>
            <a:prstGeom prst="straightConnector1">
              <a:avLst/>
            </a:prstGeom>
            <a:ln w="19050">
              <a:headEnd type="none" w="med" len="med"/>
              <a:tailEnd type="triangle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feld 22"/>
            <p:cNvSpPr txBox="1">
              <a:spLocks noChangeArrowheads="1"/>
            </p:cNvSpPr>
            <p:nvPr/>
          </p:nvSpPr>
          <p:spPr bwMode="auto">
            <a:xfrm>
              <a:off x="3492499" y="4149725"/>
              <a:ext cx="1067676" cy="48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AT" sz="1600" dirty="0" smtClean="0"/>
                <a:t>Error</a:t>
              </a:r>
              <a:endParaRPr lang="de-AT" sz="1600" dirty="0"/>
            </a:p>
          </p:txBody>
        </p:sp>
        <p:cxnSp>
          <p:nvCxnSpPr>
            <p:cNvPr id="21" name="Gerade Verbindung mit Pfeil 20"/>
            <p:cNvCxnSpPr/>
            <p:nvPr/>
          </p:nvCxnSpPr>
          <p:spPr bwMode="auto">
            <a:xfrm flipV="1">
              <a:off x="4067175" y="4005263"/>
              <a:ext cx="433388" cy="215900"/>
            </a:xfrm>
            <a:prstGeom prst="straightConnector1">
              <a:avLst/>
            </a:prstGeom>
            <a:ln w="19050">
              <a:headEnd type="none" w="med" len="med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feld 18"/>
            <p:cNvSpPr txBox="1">
              <a:spLocks noChangeArrowheads="1"/>
            </p:cNvSpPr>
            <p:nvPr/>
          </p:nvSpPr>
          <p:spPr bwMode="auto">
            <a:xfrm rot="16200000">
              <a:off x="-840856" y="3473912"/>
              <a:ext cx="2307441" cy="3955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AT" dirty="0" err="1" smtClean="0"/>
                <a:t>Cell</a:t>
              </a:r>
              <a:r>
                <a:rPr lang="de-AT" dirty="0" smtClean="0"/>
                <a:t> </a:t>
              </a:r>
              <a:r>
                <a:rPr lang="de-AT" dirty="0" err="1" smtClean="0"/>
                <a:t>voltage</a:t>
              </a:r>
              <a:r>
                <a:rPr lang="de-AT" dirty="0" smtClean="0"/>
                <a:t> u(t)</a:t>
              </a:r>
              <a:endParaRPr lang="de-AT" dirty="0"/>
            </a:p>
          </p:txBody>
        </p:sp>
        <p:sp>
          <p:nvSpPr>
            <p:cNvPr id="23" name="Textfeld 18"/>
            <p:cNvSpPr txBox="1">
              <a:spLocks noChangeArrowheads="1"/>
            </p:cNvSpPr>
            <p:nvPr/>
          </p:nvSpPr>
          <p:spPr bwMode="auto">
            <a:xfrm>
              <a:off x="2606421" y="4911067"/>
              <a:ext cx="903381" cy="3955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AT" dirty="0" smtClean="0"/>
                <a:t>Time t</a:t>
              </a:r>
              <a:endParaRPr lang="de-AT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 smtClean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Parameter Estimation using Space Mapping</a:t>
            </a:r>
            <a:endParaRPr lang="en-US" sz="2000" dirty="0" smtClean="0"/>
          </a:p>
        </p:txBody>
      </p:sp>
      <p:pic>
        <p:nvPicPr>
          <p:cNvPr id="23" name="Inhaltsplatzhalter 7" descr="result_ucell2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50" y="2015589"/>
            <a:ext cx="8279875" cy="429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6"/>
          <p:cNvSpPr txBox="1">
            <a:spLocks/>
          </p:cNvSpPr>
          <p:nvPr/>
        </p:nvSpPr>
        <p:spPr bwMode="auto">
          <a:xfrm>
            <a:off x="395288" y="981075"/>
            <a:ext cx="8280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A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</a:t>
            </a:r>
            <a:r>
              <a:rPr kumimoji="0" lang="de-A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gradient</a:t>
            </a:r>
            <a:r>
              <a:rPr kumimoji="0" lang="de-AT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</a:t>
            </a:r>
            <a:r>
              <a:rPr kumimoji="0" lang="de-AT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de-AT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finite </a:t>
            </a:r>
            <a:r>
              <a:rPr kumimoji="0" lang="de-AT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differences</a:t>
            </a:r>
            <a:r>
              <a:rPr kumimoji="0" lang="de-AT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AT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adjoint</a:t>
            </a:r>
            <a:r>
              <a:rPr kumimoji="0" lang="de-AT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de-AT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Wingdings" pitchFamily="2" charset="2"/>
              <a:buNone/>
              <a:tabLst>
                <a:tab pos="4038600" algn="r"/>
              </a:tabLst>
              <a:defRPr/>
            </a:pPr>
            <a:endParaRPr kumimoji="0" lang="de-AT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eckige Legende 7"/>
          <p:cNvSpPr>
            <a:spLocks noChangeArrowheads="1"/>
          </p:cNvSpPr>
          <p:nvPr/>
        </p:nvSpPr>
        <p:spPr bwMode="auto">
          <a:xfrm>
            <a:off x="1691680" y="1412775"/>
            <a:ext cx="5472608" cy="530383"/>
          </a:xfrm>
          <a:prstGeom prst="wedgeRectCallout">
            <a:avLst>
              <a:gd name="adj1" fmla="val -51707"/>
              <a:gd name="adj2" fmla="val -32561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723900" indent="-723900">
              <a:tabLst>
                <a:tab pos="4927600" algn="l"/>
              </a:tabLst>
            </a:pPr>
            <a:r>
              <a:rPr lang="de-AT" sz="2400" b="1" dirty="0" smtClean="0">
                <a:sym typeface="Symbol"/>
              </a:rPr>
              <a:t> </a:t>
            </a:r>
            <a:r>
              <a:rPr lang="de-AT" sz="2000" b="1" dirty="0" smtClean="0">
                <a:sym typeface="Symbol"/>
              </a:rPr>
              <a:t>time </a:t>
            </a:r>
            <a:r>
              <a:rPr lang="de-AT" sz="2000" b="1" dirty="0" err="1" smtClean="0">
                <a:sym typeface="Symbol"/>
              </a:rPr>
              <a:t>saving</a:t>
            </a:r>
            <a:r>
              <a:rPr lang="de-AT" sz="2000" b="1" dirty="0" smtClean="0">
                <a:sym typeface="Symbol"/>
              </a:rPr>
              <a:t> </a:t>
            </a:r>
            <a:r>
              <a:rPr lang="de-AT" sz="2000" b="1" dirty="0" err="1" smtClean="0">
                <a:sym typeface="Symbol"/>
              </a:rPr>
              <a:t>of</a:t>
            </a:r>
            <a:r>
              <a:rPr lang="de-AT" sz="2000" b="1" dirty="0" smtClean="0">
                <a:sym typeface="Symbol"/>
              </a:rPr>
              <a:t> 80% in a 3D </a:t>
            </a:r>
            <a:r>
              <a:rPr lang="de-AT" sz="2000" b="1" dirty="0" err="1" smtClean="0">
                <a:sym typeface="Symbol"/>
              </a:rPr>
              <a:t>case</a:t>
            </a:r>
            <a:endParaRPr lang="de-AT" sz="20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Parameter Estimation using Space Mapping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err="1" smtClean="0"/>
              <a:t>Prerequisite</a:t>
            </a:r>
            <a:r>
              <a:rPr lang="de-AT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Observation/Measurement</a:t>
            </a:r>
          </a:p>
          <a:p>
            <a:pPr>
              <a:buFont typeface="Arial" pitchFamily="34" charset="0"/>
              <a:buChar char="•"/>
            </a:pPr>
            <a:r>
              <a:rPr lang="de-AT" dirty="0" err="1" smtClean="0"/>
              <a:t>detailed</a:t>
            </a:r>
            <a:r>
              <a:rPr lang="de-AT" dirty="0" smtClean="0"/>
              <a:t> (</a:t>
            </a:r>
            <a:r>
              <a:rPr lang="de-AT" dirty="0" err="1" smtClean="0"/>
              <a:t>slow</a:t>
            </a:r>
            <a:r>
              <a:rPr lang="de-AT" dirty="0" smtClean="0"/>
              <a:t>) model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fast model</a:t>
            </a:r>
          </a:p>
          <a:p>
            <a:endParaRPr lang="de-AT" dirty="0" smtClean="0"/>
          </a:p>
          <a:p>
            <a:r>
              <a:rPr lang="de-AT" dirty="0" err="1" smtClean="0"/>
              <a:t>Apply</a:t>
            </a:r>
            <a:r>
              <a:rPr lang="de-AT" dirty="0" smtClean="0"/>
              <a:t> Space Mapping </a:t>
            </a:r>
            <a:r>
              <a:rPr lang="de-AT" dirty="0" err="1" smtClean="0"/>
              <a:t>based</a:t>
            </a:r>
            <a:r>
              <a:rPr lang="de-AT" dirty="0" smtClean="0"/>
              <a:t> on </a:t>
            </a:r>
            <a:r>
              <a:rPr lang="de-AT" dirty="0" err="1" smtClean="0"/>
              <a:t>surrogate</a:t>
            </a:r>
            <a:r>
              <a:rPr lang="de-AT" dirty="0" smtClean="0"/>
              <a:t> </a:t>
            </a:r>
            <a:r>
              <a:rPr lang="de-AT" dirty="0" err="1" smtClean="0"/>
              <a:t>optimization</a:t>
            </a:r>
            <a:endParaRPr lang="de-AT" dirty="0" smtClean="0"/>
          </a:p>
          <a:p>
            <a:r>
              <a:rPr lang="de-AT" dirty="0" smtClean="0">
                <a:sym typeface="Symbol"/>
              </a:rPr>
              <a:t> </a:t>
            </a:r>
            <a:r>
              <a:rPr lang="de-AT" dirty="0" err="1" smtClean="0">
                <a:sym typeface="Symbol"/>
              </a:rPr>
              <a:t>Obtain</a:t>
            </a:r>
            <a:r>
              <a:rPr lang="de-AT" dirty="0" smtClean="0">
                <a:sym typeface="Symbol"/>
              </a:rPr>
              <a:t> </a:t>
            </a:r>
            <a:r>
              <a:rPr lang="de-AT" dirty="0" err="1" smtClean="0">
                <a:sym typeface="Symbol"/>
              </a:rPr>
              <a:t>best</a:t>
            </a:r>
            <a:r>
              <a:rPr lang="de-AT" dirty="0" smtClean="0">
                <a:sym typeface="Symbol"/>
              </a:rPr>
              <a:t> </a:t>
            </a:r>
            <a:r>
              <a:rPr lang="de-AT" dirty="0" err="1" smtClean="0">
                <a:sym typeface="Symbol"/>
              </a:rPr>
              <a:t>parameter</a:t>
            </a:r>
            <a:r>
              <a:rPr lang="de-AT" dirty="0" smtClean="0">
                <a:sym typeface="Symbol"/>
              </a:rPr>
              <a:t> </a:t>
            </a:r>
            <a:r>
              <a:rPr lang="de-AT" dirty="0" err="1" smtClean="0">
                <a:sym typeface="Symbol"/>
              </a:rPr>
              <a:t>set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next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6" name="Rechteckige Legende 5"/>
          <p:cNvSpPr>
            <a:spLocks noChangeArrowheads="1"/>
          </p:cNvSpPr>
          <p:nvPr/>
        </p:nvSpPr>
        <p:spPr bwMode="auto">
          <a:xfrm>
            <a:off x="827584" y="5229200"/>
            <a:ext cx="3960440" cy="504056"/>
          </a:xfrm>
          <a:prstGeom prst="wedgeRectCallout">
            <a:avLst>
              <a:gd name="adj1" fmla="val -51707"/>
              <a:gd name="adj2" fmla="val -32561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723900" indent="-723900">
              <a:tabLst>
                <a:tab pos="4927600" algn="l"/>
              </a:tabLst>
            </a:pPr>
            <a:r>
              <a:rPr lang="de-AT" sz="2400" b="1" dirty="0" smtClean="0">
                <a:sym typeface="Symbol"/>
              </a:rPr>
              <a:t> </a:t>
            </a:r>
            <a:r>
              <a:rPr lang="de-AT" sz="2400" b="1" dirty="0" err="1" smtClean="0">
                <a:sym typeface="Symbol"/>
              </a:rPr>
              <a:t>Investigate</a:t>
            </a:r>
            <a:r>
              <a:rPr lang="de-AT" sz="2400" b="1" dirty="0" smtClean="0">
                <a:sym typeface="Symbol"/>
              </a:rPr>
              <a:t> </a:t>
            </a:r>
            <a:r>
              <a:rPr lang="de-AT" sz="2400" b="1" dirty="0" err="1" smtClean="0">
                <a:sym typeface="Symbol"/>
              </a:rPr>
              <a:t>uncertainty</a:t>
            </a:r>
            <a:endParaRPr lang="de-AT" sz="24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Uncertainty</a:t>
            </a:r>
            <a:r>
              <a:rPr lang="de-AT" dirty="0" smtClean="0"/>
              <a:t> </a:t>
            </a:r>
            <a:r>
              <a:rPr lang="de-AT" dirty="0" err="1" smtClean="0"/>
              <a:t>Quantification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b="0" dirty="0" err="1" smtClean="0"/>
              <a:t>Measurements</a:t>
            </a:r>
            <a:r>
              <a:rPr lang="de-AT" b="0" dirty="0" smtClean="0"/>
              <a:t> </a:t>
            </a:r>
            <a:r>
              <a:rPr lang="de-AT" b="0" dirty="0" err="1" smtClean="0"/>
              <a:t>are</a:t>
            </a:r>
            <a:r>
              <a:rPr lang="de-AT" b="0" dirty="0" smtClean="0"/>
              <a:t> </a:t>
            </a:r>
            <a:r>
              <a:rPr lang="de-AT" b="0" dirty="0" err="1" smtClean="0"/>
              <a:t>subject</a:t>
            </a:r>
            <a:r>
              <a:rPr lang="de-AT" b="0" dirty="0" smtClean="0"/>
              <a:t> </a:t>
            </a:r>
            <a:r>
              <a:rPr lang="de-AT" b="0" dirty="0" err="1" smtClean="0"/>
              <a:t>to</a:t>
            </a:r>
            <a:r>
              <a:rPr lang="de-AT" b="0" dirty="0" smtClean="0"/>
              <a:t> </a:t>
            </a:r>
            <a:r>
              <a:rPr lang="de-AT" b="0" dirty="0" err="1" smtClean="0"/>
              <a:t>error</a:t>
            </a:r>
            <a:endParaRPr lang="de-AT" b="0" dirty="0" smtClean="0"/>
          </a:p>
          <a:p>
            <a:pPr>
              <a:buFont typeface="Symbol" pitchFamily="18" charset="2"/>
              <a:buChar char="Þ"/>
            </a:pPr>
            <a:r>
              <a:rPr lang="de-AT" b="0" dirty="0" smtClean="0">
                <a:sym typeface="Symbol"/>
              </a:rPr>
              <a:t> Parameters </a:t>
            </a:r>
            <a:r>
              <a:rPr lang="de-AT" b="0" dirty="0" err="1" smtClean="0">
                <a:sym typeface="Symbol"/>
              </a:rPr>
              <a:t>are</a:t>
            </a:r>
            <a:r>
              <a:rPr lang="de-AT" b="0" dirty="0" smtClean="0">
                <a:sym typeface="Symbol"/>
              </a:rPr>
              <a:t> not </a:t>
            </a:r>
            <a:r>
              <a:rPr lang="de-AT" b="0" dirty="0" err="1" smtClean="0">
                <a:sym typeface="Symbol"/>
              </a:rPr>
              <a:t>exact</a:t>
            </a:r>
            <a:r>
              <a:rPr lang="de-AT" b="0" dirty="0" smtClean="0">
                <a:sym typeface="Symbol"/>
              </a:rPr>
              <a:t> </a:t>
            </a:r>
            <a:r>
              <a:rPr lang="de-AT" b="0" dirty="0" err="1" smtClean="0">
                <a:sym typeface="Symbol"/>
              </a:rPr>
              <a:t>values</a:t>
            </a:r>
            <a:endParaRPr lang="de-AT" b="0" dirty="0" smtClean="0">
              <a:sym typeface="Symbol"/>
            </a:endParaRPr>
          </a:p>
          <a:p>
            <a:endParaRPr lang="de-AT" b="0" dirty="0" smtClean="0">
              <a:sym typeface="Symbol"/>
            </a:endParaRPr>
          </a:p>
          <a:p>
            <a:r>
              <a:rPr lang="de-AT" b="0" dirty="0" err="1" smtClean="0">
                <a:sym typeface="Symbol"/>
              </a:rPr>
              <a:t>Two</a:t>
            </a:r>
            <a:r>
              <a:rPr lang="de-AT" b="0" dirty="0" smtClean="0">
                <a:sym typeface="Symbol"/>
              </a:rPr>
              <a:t> </a:t>
            </a:r>
            <a:r>
              <a:rPr lang="de-AT" b="0" dirty="0" err="1" smtClean="0">
                <a:sym typeface="Symbol"/>
              </a:rPr>
              <a:t>possibilities</a:t>
            </a:r>
            <a:r>
              <a:rPr lang="de-AT" b="0" dirty="0" smtClean="0">
                <a:sym typeface="Symbol"/>
              </a:rPr>
              <a:t> </a:t>
            </a:r>
            <a:r>
              <a:rPr lang="de-AT" b="0" dirty="0" err="1" smtClean="0">
                <a:sym typeface="Symbol"/>
              </a:rPr>
              <a:t>to</a:t>
            </a:r>
            <a:r>
              <a:rPr lang="de-AT" b="0" dirty="0" smtClean="0">
                <a:sym typeface="Symbol"/>
              </a:rPr>
              <a:t> </a:t>
            </a:r>
            <a:r>
              <a:rPr lang="de-AT" b="0" dirty="0" err="1" smtClean="0">
                <a:sym typeface="Symbol"/>
              </a:rPr>
              <a:t>learn</a:t>
            </a:r>
            <a:r>
              <a:rPr lang="de-AT" b="0" dirty="0" smtClean="0">
                <a:sym typeface="Symbol"/>
              </a:rPr>
              <a:t> </a:t>
            </a:r>
            <a:r>
              <a:rPr lang="de-AT" b="0" dirty="0" err="1" smtClean="0">
                <a:sym typeface="Symbol"/>
              </a:rPr>
              <a:t>about</a:t>
            </a:r>
            <a:r>
              <a:rPr lang="de-AT" b="0" dirty="0" smtClean="0">
                <a:sym typeface="Symbol"/>
              </a:rPr>
              <a:t> </a:t>
            </a:r>
            <a:r>
              <a:rPr lang="de-AT" b="0" dirty="0" err="1" smtClean="0">
                <a:sym typeface="Symbol"/>
              </a:rPr>
              <a:t>probabilities</a:t>
            </a:r>
            <a:endParaRPr lang="de-AT" b="0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ym typeface="Symbol"/>
              </a:rPr>
              <a:t>Perturb the measured data and refit the parameters.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ym typeface="Symbol"/>
              </a:rPr>
              <a:t>Perturb parameters, accept parameter values that give good enough fits to data, reject others.</a:t>
            </a:r>
            <a:endParaRPr lang="de-AT" b="0" dirty="0" smtClean="0">
              <a:sym typeface="Symbol"/>
            </a:endParaRPr>
          </a:p>
          <a:p>
            <a:endParaRPr lang="de-AT" b="0" dirty="0" smtClean="0">
              <a:sym typeface="Symbol"/>
            </a:endParaRPr>
          </a:p>
          <a:p>
            <a:endParaRPr lang="de-AT" dirty="0" smtClean="0">
              <a:sym typeface="Symbol"/>
            </a:endParaRPr>
          </a:p>
        </p:txBody>
      </p:sp>
      <p:pic>
        <p:nvPicPr>
          <p:cNvPr id="10" name="Inhaltsplatzhalter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499992" y="1052736"/>
            <a:ext cx="1853828" cy="2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436096" y="2420888"/>
            <a:ext cx="710565" cy="255270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 bwMode="auto">
          <a:xfrm>
            <a:off x="395536" y="3284984"/>
            <a:ext cx="8064896" cy="86409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ige Legende 15"/>
          <p:cNvSpPr>
            <a:spLocks noChangeArrowheads="1"/>
          </p:cNvSpPr>
          <p:nvPr/>
        </p:nvSpPr>
        <p:spPr bwMode="auto">
          <a:xfrm>
            <a:off x="827584" y="4293096"/>
            <a:ext cx="5472608" cy="504056"/>
          </a:xfrm>
          <a:prstGeom prst="wedgeRectCallout">
            <a:avLst>
              <a:gd name="adj1" fmla="val -51707"/>
              <a:gd name="adj2" fmla="val -32561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723900" indent="-723900">
              <a:tabLst>
                <a:tab pos="4927600" algn="l"/>
              </a:tabLst>
            </a:pPr>
            <a:r>
              <a:rPr lang="de-AT" sz="2000" b="1" dirty="0" smtClean="0">
                <a:sym typeface="Symbol"/>
              </a:rPr>
              <a:t> </a:t>
            </a:r>
            <a:r>
              <a:rPr lang="de-AT" sz="2000" b="1" dirty="0" err="1" smtClean="0">
                <a:sym typeface="Symbol"/>
              </a:rPr>
              <a:t>Very</a:t>
            </a:r>
            <a:r>
              <a:rPr lang="de-AT" sz="2000" b="1" dirty="0" smtClean="0">
                <a:sym typeface="Symbol"/>
              </a:rPr>
              <a:t> intuitive, </a:t>
            </a:r>
            <a:r>
              <a:rPr lang="de-AT" sz="2000" b="1" dirty="0" err="1" smtClean="0">
                <a:sym typeface="Symbol"/>
              </a:rPr>
              <a:t>Bayesian</a:t>
            </a:r>
            <a:r>
              <a:rPr lang="de-AT" sz="2000" b="1" dirty="0" smtClean="0">
                <a:sym typeface="Symbol"/>
              </a:rPr>
              <a:t> </a:t>
            </a:r>
            <a:r>
              <a:rPr lang="de-AT" sz="2000" b="1" dirty="0" err="1" smtClean="0">
                <a:sym typeface="Symbol"/>
              </a:rPr>
              <a:t>approach</a:t>
            </a:r>
            <a:endParaRPr lang="de-AT" sz="20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Bayesian</a:t>
            </a:r>
            <a:r>
              <a:rPr lang="de-AT" dirty="0" smtClean="0"/>
              <a:t> </a:t>
            </a:r>
            <a:r>
              <a:rPr lang="de-AT" dirty="0" err="1" smtClean="0"/>
              <a:t>Uncertainty</a:t>
            </a:r>
            <a:r>
              <a:rPr lang="de-AT" dirty="0" smtClean="0"/>
              <a:t> </a:t>
            </a:r>
            <a:r>
              <a:rPr lang="de-AT" dirty="0" err="1" smtClean="0"/>
              <a:t>Quantification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65949" y="1174712"/>
            <a:ext cx="8280400" cy="5400675"/>
          </a:xfrm>
        </p:spPr>
        <p:txBody>
          <a:bodyPr/>
          <a:lstStyle/>
          <a:p>
            <a:r>
              <a:rPr lang="de-AT" dirty="0" err="1" smtClean="0">
                <a:sym typeface="Symbol"/>
              </a:rPr>
              <a:t>Apply</a:t>
            </a:r>
            <a:r>
              <a:rPr lang="de-AT" dirty="0" smtClean="0">
                <a:sym typeface="Symbol"/>
              </a:rPr>
              <a:t> </a:t>
            </a:r>
            <a:r>
              <a:rPr lang="de-AT" dirty="0" err="1" smtClean="0">
                <a:sym typeface="Symbol"/>
              </a:rPr>
              <a:t>Bayes</a:t>
            </a:r>
            <a:r>
              <a:rPr lang="de-AT" dirty="0" smtClean="0">
                <a:sym typeface="Symbol"/>
              </a:rPr>
              <a:t> Law</a:t>
            </a:r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Likelihood</a:t>
            </a:r>
            <a:r>
              <a:rPr lang="de-AT" dirty="0" smtClean="0"/>
              <a:t>:</a:t>
            </a:r>
          </a:p>
          <a:p>
            <a:pPr>
              <a:tabLst>
                <a:tab pos="1790700" algn="l"/>
              </a:tabLst>
            </a:pPr>
            <a:r>
              <a:rPr lang="de-AT" dirty="0" smtClean="0"/>
              <a:t>Prior	</a:t>
            </a:r>
          </a:p>
          <a:p>
            <a:pPr>
              <a:tabLst>
                <a:tab pos="1790700" algn="l"/>
              </a:tabLst>
            </a:pPr>
            <a:r>
              <a:rPr lang="de-AT" dirty="0" err="1" smtClean="0"/>
              <a:t>Posterior</a:t>
            </a:r>
            <a:r>
              <a:rPr lang="de-AT" dirty="0" smtClean="0"/>
              <a:t> </a:t>
            </a:r>
            <a:r>
              <a:rPr lang="de-AT" dirty="0" err="1" smtClean="0"/>
              <a:t>distribution</a:t>
            </a:r>
            <a:endParaRPr lang="de-AT" dirty="0" smtClean="0"/>
          </a:p>
          <a:p>
            <a:pPr>
              <a:tabLst>
                <a:tab pos="1790700" algn="l"/>
              </a:tabLst>
            </a:pPr>
            <a:endParaRPr lang="de-AT" dirty="0" smtClean="0"/>
          </a:p>
          <a:p>
            <a:pPr marL="358775" lvl="0" indent="-358775">
              <a:buFont typeface="Symbol" pitchFamily="18" charset="2"/>
              <a:buChar char="Þ"/>
            </a:pPr>
            <a:r>
              <a:rPr lang="de-AT" dirty="0" err="1" smtClean="0">
                <a:solidFill>
                  <a:srgbClr val="000000"/>
                </a:solidFill>
                <a:sym typeface="Symbol"/>
              </a:rPr>
              <a:t>Apply</a:t>
            </a:r>
            <a:r>
              <a:rPr lang="de-AT" dirty="0" smtClean="0">
                <a:solidFill>
                  <a:srgbClr val="000000"/>
                </a:solidFill>
                <a:sym typeface="Symbol"/>
              </a:rPr>
              <a:t> e.g. </a:t>
            </a:r>
            <a:r>
              <a:rPr lang="de-AT" dirty="0" err="1" smtClean="0">
                <a:solidFill>
                  <a:srgbClr val="000000"/>
                </a:solidFill>
                <a:sym typeface="Symbol"/>
              </a:rPr>
              <a:t>Markov</a:t>
            </a:r>
            <a:r>
              <a:rPr lang="de-AT" dirty="0" smtClean="0">
                <a:solidFill>
                  <a:srgbClr val="000000"/>
                </a:solidFill>
                <a:sym typeface="Symbol"/>
              </a:rPr>
              <a:t> Chain Monte Carlo (MCMC) </a:t>
            </a:r>
          </a:p>
          <a:p>
            <a:pPr>
              <a:tabLst>
                <a:tab pos="1790700" algn="l"/>
              </a:tabLst>
            </a:pPr>
            <a:endParaRPr lang="de-AT" dirty="0" smtClean="0"/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04884" y="1083588"/>
            <a:ext cx="4503420" cy="617220"/>
          </a:xfrm>
          <a:prstGeom prst="rect">
            <a:avLst/>
          </a:prstGeom>
        </p:spPr>
      </p:pic>
      <p:pic>
        <p:nvPicPr>
          <p:cNvPr id="11" name="Grafik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92451" y="2412459"/>
            <a:ext cx="5328285" cy="695325"/>
          </a:xfrm>
          <a:prstGeom prst="rect">
            <a:avLst/>
          </a:prstGeom>
        </p:spPr>
      </p:pic>
      <p:pic>
        <p:nvPicPr>
          <p:cNvPr id="10" name="Grafik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91680" y="3064369"/>
            <a:ext cx="470535" cy="255270"/>
          </a:xfrm>
          <a:prstGeom prst="rect">
            <a:avLst/>
          </a:prstGeom>
        </p:spPr>
      </p:pic>
      <p:pic>
        <p:nvPicPr>
          <p:cNvPr id="13" name="Grafik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491880" y="3501008"/>
            <a:ext cx="710565" cy="2552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95288" y="4941168"/>
            <a:ext cx="8280400" cy="1440582"/>
          </a:xfrm>
        </p:spPr>
        <p:txBody>
          <a:bodyPr/>
          <a:lstStyle/>
          <a:p>
            <a:r>
              <a:rPr lang="de-AT" dirty="0" smtClean="0"/>
              <a:t>But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choose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 </a:t>
            </a:r>
            <a:r>
              <a:rPr lang="de-AT" dirty="0" err="1" smtClean="0"/>
              <a:t>proposal</a:t>
            </a:r>
            <a:r>
              <a:rPr lang="de-AT" dirty="0" smtClean="0"/>
              <a:t> </a:t>
            </a:r>
            <a:r>
              <a:rPr lang="de-AT" dirty="0" err="1" smtClean="0"/>
              <a:t>distribution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/>
                </a:solidFill>
                <a:sym typeface="Symbol"/>
              </a:rPr>
              <a:t>Metropolis Hastings algorithm</a:t>
            </a:r>
            <a:endParaRPr lang="de-AT" dirty="0"/>
          </a:p>
        </p:txBody>
      </p:sp>
      <p:pic>
        <p:nvPicPr>
          <p:cNvPr id="7" name="Grafik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5"/>
            <a:ext cx="8397240" cy="3089910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 bwMode="auto">
          <a:xfrm>
            <a:off x="8004365" y="1866693"/>
            <a:ext cx="888115" cy="3600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/>
                </a:solidFill>
                <a:sym typeface="Symbol"/>
              </a:rPr>
              <a:t>Parallel adaptive MH </a:t>
            </a:r>
            <a:r>
              <a:rPr lang="de-AT" dirty="0" err="1" smtClean="0">
                <a:solidFill>
                  <a:srgbClr val="000000"/>
                </a:solidFill>
                <a:sym typeface="Symbol"/>
              </a:rPr>
              <a:t>sampling</a:t>
            </a:r>
            <a:r>
              <a:rPr lang="de-AT" dirty="0" smtClean="0">
                <a:solidFill>
                  <a:srgbClr val="000000"/>
                </a:solidFill>
                <a:sym typeface="Symbol"/>
              </a:rPr>
              <a:t> algorithm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288" y="4797152"/>
            <a:ext cx="8280400" cy="15845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/>
              <a:t>Run </a:t>
            </a:r>
            <a:r>
              <a:rPr lang="de-AT" dirty="0" err="1"/>
              <a:t>several</a:t>
            </a:r>
            <a:r>
              <a:rPr lang="de-AT" dirty="0"/>
              <a:t> </a:t>
            </a:r>
            <a:r>
              <a:rPr lang="de-AT" dirty="0" err="1"/>
              <a:t>chains</a:t>
            </a:r>
            <a:r>
              <a:rPr lang="de-AT" dirty="0"/>
              <a:t> in parallel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Start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dirty="0" err="1" smtClean="0"/>
              <a:t>proposal</a:t>
            </a:r>
            <a:r>
              <a:rPr lang="de-AT" dirty="0" smtClean="0"/>
              <a:t> </a:t>
            </a:r>
            <a:r>
              <a:rPr lang="de-AT" dirty="0" err="1" smtClean="0"/>
              <a:t>distribution</a:t>
            </a:r>
            <a:r>
              <a:rPr lang="de-AT" dirty="0" smtClean="0"/>
              <a:t> </a:t>
            </a:r>
            <a:r>
              <a:rPr lang="de-AT" dirty="0" smtClean="0">
                <a:sym typeface="Symbol"/>
              </a:rPr>
              <a:t></a:t>
            </a:r>
            <a:r>
              <a:rPr lang="de-AT" baseline="-25000" dirty="0" smtClean="0">
                <a:sym typeface="Symbol"/>
              </a:rPr>
              <a:t>0</a:t>
            </a:r>
            <a:endParaRPr lang="de-AT" baseline="-25000" dirty="0" smtClean="0"/>
          </a:p>
          <a:p>
            <a:pPr>
              <a:buFont typeface="Arial" pitchFamily="34" charset="0"/>
              <a:buChar char="•"/>
            </a:pPr>
            <a:r>
              <a:rPr lang="de-AT" dirty="0" err="1" smtClean="0"/>
              <a:t>Regularly</a:t>
            </a:r>
            <a:r>
              <a:rPr lang="de-AT" dirty="0" smtClean="0"/>
              <a:t> Update </a:t>
            </a:r>
            <a:r>
              <a:rPr lang="de-AT" dirty="0" smtClean="0">
                <a:sym typeface="Symbol"/>
              </a:rPr>
              <a:t>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computing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samples</a:t>
            </a:r>
            <a:r>
              <a:rPr lang="de-AT" dirty="0" smtClean="0"/>
              <a:t> </a:t>
            </a:r>
            <a:r>
              <a:rPr lang="de-AT" dirty="0" err="1" smtClean="0"/>
              <a:t>covariance</a:t>
            </a:r>
            <a:endParaRPr lang="de-A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1743" t="18685" r="20862" b="2648"/>
          <a:stretch>
            <a:fillRect/>
          </a:stretch>
        </p:blipFill>
        <p:spPr bwMode="auto">
          <a:xfrm>
            <a:off x="467544" y="980728"/>
            <a:ext cx="4824536" cy="35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508104" y="3861048"/>
            <a:ext cx="3384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kern="0" dirty="0" smtClean="0">
                <a:solidFill>
                  <a:srgbClr val="003366"/>
                </a:solidFill>
                <a:sym typeface="Wingdings" pitchFamily="2" charset="2"/>
              </a:rPr>
              <a:t>Source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: </a:t>
            </a:r>
            <a:r>
              <a:rPr lang="en-US" sz="1100" kern="0" dirty="0" err="1" smtClean="0">
                <a:solidFill>
                  <a:srgbClr val="003366"/>
                </a:solidFill>
                <a:sym typeface="Wingdings" pitchFamily="2" charset="2"/>
              </a:rPr>
              <a:t>Solonen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en-US" sz="1100" i="1" kern="0" dirty="0" smtClean="0">
                <a:solidFill>
                  <a:srgbClr val="003366"/>
                </a:solidFill>
                <a:sym typeface="Wingdings" pitchFamily="2" charset="2"/>
              </a:rPr>
              <a:t>et al.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, </a:t>
            </a:r>
            <a:r>
              <a:rPr lang="en-US" sz="1100" i="1" kern="0" dirty="0" smtClean="0">
                <a:solidFill>
                  <a:srgbClr val="003366"/>
                </a:solidFill>
                <a:sym typeface="Wingdings" pitchFamily="2" charset="2"/>
              </a:rPr>
              <a:t>Efficient MCMC for Climate Model Parameter Estimation: Parallel Adaptive Chains and Early Rejection,</a:t>
            </a:r>
            <a:r>
              <a:rPr lang="en-US" sz="1100" kern="0" dirty="0" smtClean="0">
                <a:solidFill>
                  <a:srgbClr val="003366"/>
                </a:solidFill>
                <a:sym typeface="Wingdings" pitchFamily="2" charset="2"/>
              </a:rPr>
              <a:t> Bayesian Analysis, Vol. 7, 2012</a:t>
            </a:r>
            <a:endParaRPr lang="en-US" sz="1100" kern="0" dirty="0">
              <a:solidFill>
                <a:srgbClr val="003366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Forward modeling</a:t>
            </a:r>
            <a:endParaRPr lang="en-US" altLang="de-DE" smtClean="0"/>
          </a:p>
        </p:txBody>
      </p:sp>
      <p:pic>
        <p:nvPicPr>
          <p:cNvPr id="18435" name="Picture 4" descr="block_b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582738"/>
            <a:ext cx="391953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5172075" y="3816350"/>
            <a:ext cx="36766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Derived from </a:t>
            </a:r>
            <a:r>
              <a:rPr lang="de-DE" altLang="de-DE" sz="1800">
                <a:solidFill>
                  <a:schemeClr val="accent2"/>
                </a:solidFill>
              </a:rPr>
              <a:t>Maxwell‘s equations</a:t>
            </a:r>
            <a:r>
              <a:rPr lang="de-DE" altLang="de-DE" sz="1800"/>
              <a:t> for the electrostatic case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Only </a:t>
            </a:r>
            <a:r>
              <a:rPr lang="de-DE" altLang="de-DE" sz="1800">
                <a:solidFill>
                  <a:schemeClr val="accent2"/>
                </a:solidFill>
              </a:rPr>
              <a:t>Dirichlet boundary conditions</a:t>
            </a:r>
            <a:endParaRPr lang="en-US" altLang="de-DE" sz="1800">
              <a:solidFill>
                <a:schemeClr val="accent2"/>
              </a:solidFill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519113" y="4783138"/>
            <a:ext cx="36766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Numerical modeling: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600"/>
              <a:t>FEM-based model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600"/>
              <a:t>BEM-based model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de-DE" sz="1800"/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582738"/>
            <a:ext cx="36750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38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Tests </a:t>
            </a:r>
            <a:r>
              <a:rPr lang="de-AT" dirty="0" err="1" smtClean="0"/>
              <a:t>performed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b="0" dirty="0" err="1" smtClean="0"/>
              <a:t>short</a:t>
            </a:r>
            <a:r>
              <a:rPr lang="de-AT" b="0" dirty="0" smtClean="0"/>
              <a:t>, </a:t>
            </a:r>
            <a:r>
              <a:rPr lang="de-AT" b="0" dirty="0" err="1" smtClean="0"/>
              <a:t>high</a:t>
            </a:r>
            <a:r>
              <a:rPr lang="de-AT" b="0" dirty="0" smtClean="0"/>
              <a:t> </a:t>
            </a:r>
            <a:r>
              <a:rPr lang="de-AT" b="0" dirty="0" err="1" smtClean="0"/>
              <a:t>current</a:t>
            </a:r>
            <a:r>
              <a:rPr lang="de-AT" b="0" dirty="0" smtClean="0"/>
              <a:t> pulse</a:t>
            </a:r>
            <a:br>
              <a:rPr lang="de-AT" b="0" dirty="0" smtClean="0"/>
            </a:br>
            <a:r>
              <a:rPr lang="de-AT" b="0" dirty="0" err="1" smtClean="0"/>
              <a:t>followed</a:t>
            </a:r>
            <a:r>
              <a:rPr lang="de-AT" b="0" dirty="0" smtClean="0"/>
              <a:t> </a:t>
            </a:r>
            <a:r>
              <a:rPr lang="de-AT" b="0" dirty="0" err="1" smtClean="0"/>
              <a:t>by</a:t>
            </a:r>
            <a:r>
              <a:rPr lang="de-AT" b="0" dirty="0" smtClean="0"/>
              <a:t> </a:t>
            </a:r>
            <a:r>
              <a:rPr lang="de-AT" b="0" dirty="0" err="1" smtClean="0"/>
              <a:t>rest</a:t>
            </a:r>
            <a:r>
              <a:rPr lang="de-AT" b="0" dirty="0" smtClean="0"/>
              <a:t> </a:t>
            </a:r>
            <a:r>
              <a:rPr lang="de-AT" b="0" dirty="0" err="1" smtClean="0"/>
              <a:t>step</a:t>
            </a:r>
            <a:endParaRPr lang="de-AT" b="0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endParaRPr lang="de-AT" b="0" dirty="0" smtClean="0"/>
          </a:p>
          <a:p>
            <a:r>
              <a:rPr lang="de-AT" b="0" dirty="0" err="1" smtClean="0"/>
              <a:t>Apply</a:t>
            </a:r>
            <a:r>
              <a:rPr lang="de-AT" b="0" dirty="0" smtClean="0"/>
              <a:t> </a:t>
            </a:r>
            <a:r>
              <a:rPr lang="de-AT" b="0" dirty="0" err="1" smtClean="0"/>
              <a:t>several</a:t>
            </a:r>
            <a:r>
              <a:rPr lang="de-AT" b="0" dirty="0" smtClean="0"/>
              <a:t> </a:t>
            </a:r>
            <a:r>
              <a:rPr lang="de-AT" b="0" dirty="0" err="1" smtClean="0"/>
              <a:t>variants</a:t>
            </a:r>
            <a:r>
              <a:rPr lang="de-AT" b="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de-AT" b="0" dirty="0" err="1" smtClean="0"/>
              <a:t>No</a:t>
            </a:r>
            <a:r>
              <a:rPr lang="de-AT" b="0" dirty="0" smtClean="0"/>
              <a:t> </a:t>
            </a:r>
            <a:r>
              <a:rPr lang="de-AT" b="0" dirty="0" err="1" smtClean="0"/>
              <a:t>noise</a:t>
            </a:r>
            <a:r>
              <a:rPr lang="de-AT" b="0" dirty="0" smtClean="0"/>
              <a:t>, 6 parallel </a:t>
            </a:r>
            <a:r>
              <a:rPr lang="de-AT" b="0" dirty="0" err="1" smtClean="0"/>
              <a:t>chains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20k </a:t>
            </a:r>
            <a:r>
              <a:rPr lang="de-AT" b="0" dirty="0" err="1" smtClean="0"/>
              <a:t>samples</a:t>
            </a:r>
            <a:endParaRPr lang="de-AT" b="0" dirty="0" smtClean="0"/>
          </a:p>
          <a:p>
            <a:pPr>
              <a:buFont typeface="Arial" pitchFamily="34" charset="0"/>
              <a:buChar char="•"/>
            </a:pPr>
            <a:r>
              <a:rPr lang="de-AT" b="0" dirty="0" err="1" smtClean="0"/>
              <a:t>Noisy</a:t>
            </a:r>
            <a:r>
              <a:rPr lang="de-AT" b="0" dirty="0" smtClean="0"/>
              <a:t> </a:t>
            </a:r>
            <a:r>
              <a:rPr lang="de-AT" b="0" dirty="0" err="1" smtClean="0"/>
              <a:t>data</a:t>
            </a:r>
            <a:r>
              <a:rPr lang="de-AT" b="0" dirty="0" smtClean="0"/>
              <a:t>, 5 parallel </a:t>
            </a:r>
            <a:r>
              <a:rPr lang="de-AT" b="0" dirty="0" err="1" smtClean="0"/>
              <a:t>chains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2.5k </a:t>
            </a:r>
            <a:r>
              <a:rPr lang="de-AT" b="0" dirty="0" err="1" smtClean="0"/>
              <a:t>samples</a:t>
            </a:r>
            <a:endParaRPr lang="de-AT" b="0" dirty="0" smtClean="0"/>
          </a:p>
          <a:p>
            <a:pPr>
              <a:buFont typeface="Arial" pitchFamily="34" charset="0"/>
              <a:buChar char="•"/>
            </a:pPr>
            <a:r>
              <a:rPr lang="de-AT" b="0" dirty="0" err="1" smtClean="0"/>
              <a:t>Noisy</a:t>
            </a:r>
            <a:r>
              <a:rPr lang="de-AT" b="0" dirty="0" smtClean="0"/>
              <a:t> </a:t>
            </a:r>
            <a:r>
              <a:rPr lang="de-AT" b="0" dirty="0" err="1" smtClean="0"/>
              <a:t>data</a:t>
            </a:r>
            <a:r>
              <a:rPr lang="de-AT" b="0" dirty="0" smtClean="0"/>
              <a:t>, 3 individual </a:t>
            </a:r>
            <a:r>
              <a:rPr lang="de-AT" b="0" dirty="0" err="1" smtClean="0"/>
              <a:t>chains</a:t>
            </a:r>
            <a:r>
              <a:rPr lang="de-AT" b="0" dirty="0" smtClean="0"/>
              <a:t/>
            </a:r>
            <a:br>
              <a:rPr lang="de-AT" b="0" dirty="0" smtClean="0"/>
            </a:br>
            <a:r>
              <a:rPr lang="de-AT" b="0" dirty="0" smtClean="0"/>
              <a:t>2.5k </a:t>
            </a:r>
            <a:r>
              <a:rPr lang="de-AT" b="0" dirty="0" err="1" smtClean="0"/>
              <a:t>samples</a:t>
            </a:r>
            <a:endParaRPr lang="de-AT" b="0" dirty="0" smtClean="0"/>
          </a:p>
          <a:p>
            <a:pPr>
              <a:buFont typeface="Arial" pitchFamily="34" charset="0"/>
              <a:buChar char="•"/>
            </a:pPr>
            <a:endParaRPr lang="de-AT" b="0" dirty="0" smtClean="0"/>
          </a:p>
          <a:p>
            <a:r>
              <a:rPr lang="de-AT" b="0" dirty="0" smtClean="0"/>
              <a:t>Noise: </a:t>
            </a:r>
            <a:r>
              <a:rPr lang="de-AT" b="0" dirty="0" err="1" smtClean="0"/>
              <a:t>Gaussian</a:t>
            </a:r>
            <a:r>
              <a:rPr lang="de-AT" b="0" dirty="0" smtClean="0"/>
              <a:t> </a:t>
            </a:r>
            <a:r>
              <a:rPr lang="de-AT" b="0" dirty="0" err="1" smtClean="0"/>
              <a:t>white</a:t>
            </a:r>
            <a:r>
              <a:rPr lang="de-AT" b="0" dirty="0" smtClean="0"/>
              <a:t> </a:t>
            </a:r>
            <a:r>
              <a:rPr lang="de-AT" b="0" dirty="0" err="1" smtClean="0"/>
              <a:t>noise</a:t>
            </a:r>
            <a:r>
              <a:rPr lang="de-AT" b="0" dirty="0" smtClean="0"/>
              <a:t> </a:t>
            </a:r>
            <a:r>
              <a:rPr lang="de-AT" b="0" dirty="0" smtClean="0">
                <a:sym typeface="Symbol"/>
              </a:rPr>
              <a:t>=0.001V</a:t>
            </a:r>
            <a:endParaRPr lang="de-AT" b="0" dirty="0"/>
          </a:p>
        </p:txBody>
      </p:sp>
      <p:pic>
        <p:nvPicPr>
          <p:cNvPr id="47106" name="Picture 2" descr="K:\31_LeadThema_Batterie\20130612_SpringerBriefs\Kapitel_ParameterEstimation\pdf\result_ucel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3339" y="980728"/>
            <a:ext cx="5261149" cy="28736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K:\31_LeadThema_Batterie\20130612_SpringerBriefs\Kapitel_ParameterEstimation\pdf\sampling_k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4150"/>
            <a:ext cx="7706578" cy="3101194"/>
          </a:xfrm>
          <a:prstGeom prst="rect">
            <a:avLst/>
          </a:prstGeom>
          <a:noFill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Quantified</a:t>
            </a:r>
            <a:r>
              <a:rPr lang="de-AT" dirty="0" smtClean="0"/>
              <a:t> </a:t>
            </a:r>
            <a:r>
              <a:rPr lang="de-AT" dirty="0" err="1" smtClean="0"/>
              <a:t>Uncertainties</a:t>
            </a:r>
            <a:endParaRPr lang="de-AT" dirty="0"/>
          </a:p>
        </p:txBody>
      </p:sp>
      <p:pic>
        <p:nvPicPr>
          <p:cNvPr id="26626" name="Picture 2" descr="K:\31_LeadThema_Batterie\20130612_SpringerBriefs\Kapitel_ParameterEstimation\pdf\sampling_D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862069"/>
            <a:ext cx="2550723" cy="2601932"/>
          </a:xfrm>
          <a:prstGeom prst="rect">
            <a:avLst/>
          </a:prstGeom>
          <a:noFill/>
        </p:spPr>
      </p:pic>
      <p:pic>
        <p:nvPicPr>
          <p:cNvPr id="26627" name="Picture 3" descr="K:\31_LeadThema_Batterie\20130612_SpringerBriefs\Kapitel_ParameterEstimation\pdf\sampling_D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1437" y="862069"/>
            <a:ext cx="2550723" cy="2601932"/>
          </a:xfrm>
          <a:prstGeom prst="rect">
            <a:avLst/>
          </a:prstGeom>
          <a:noFill/>
        </p:spPr>
      </p:pic>
      <p:pic>
        <p:nvPicPr>
          <p:cNvPr id="26630" name="Picture 6" descr="K:\31_LeadThema_Batterie\20130612_SpringerBriefs\Kapitel_ParameterEstimation\pdf\sampling_k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1437" y="3424150"/>
            <a:ext cx="2550723" cy="2601932"/>
          </a:xfrm>
          <a:prstGeom prst="rect">
            <a:avLst/>
          </a:prstGeom>
          <a:noFill/>
        </p:spPr>
      </p:pic>
      <p:pic>
        <p:nvPicPr>
          <p:cNvPr id="26631" name="Picture 7" descr="K:\31_LeadThema_Batterie\20130612_SpringerBriefs\Kapitel_ParameterEstimation\pdf\sampling_mu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386137"/>
            <a:ext cx="3446837" cy="2653138"/>
          </a:xfrm>
          <a:prstGeom prst="rect">
            <a:avLst/>
          </a:prstGeom>
          <a:noFill/>
        </p:spPr>
      </p:pic>
      <p:pic>
        <p:nvPicPr>
          <p:cNvPr id="26628" name="Picture 4" descr="K:\31_LeadThema_Batterie\20130612_SpringerBriefs\Kapitel_ParameterEstimation\pdf\sampling_Dsc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843019"/>
            <a:ext cx="3370028" cy="2640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Quantified</a:t>
            </a:r>
            <a:r>
              <a:rPr lang="de-AT" dirty="0" smtClean="0"/>
              <a:t> </a:t>
            </a:r>
            <a:r>
              <a:rPr lang="de-AT" dirty="0" err="1" smtClean="0"/>
              <a:t>Uncertainties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95288" y="2924944"/>
            <a:ext cx="8280400" cy="3456806"/>
          </a:xfrm>
        </p:spPr>
        <p:txBody>
          <a:bodyPr/>
          <a:lstStyle/>
          <a:p>
            <a:r>
              <a:rPr lang="en-US" sz="1800" b="0" dirty="0" smtClean="0"/>
              <a:t>#A Parallel chains without noise</a:t>
            </a:r>
          </a:p>
          <a:p>
            <a:r>
              <a:rPr lang="en-US" sz="1800" b="0" dirty="0" smtClean="0"/>
              <a:t>#B Parallel chains with noise</a:t>
            </a:r>
          </a:p>
          <a:p>
            <a:r>
              <a:rPr lang="en-US" sz="1800" b="0" dirty="0" smtClean="0"/>
              <a:t>#C,#D,#E individual chains with noise</a:t>
            </a:r>
          </a:p>
          <a:p>
            <a:endParaRPr lang="en-US" sz="1800" b="0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756" t="30800" r="5370" b="30001"/>
          <a:stretch>
            <a:fillRect/>
          </a:stretch>
        </p:blipFill>
        <p:spPr bwMode="auto">
          <a:xfrm>
            <a:off x="899592" y="1052736"/>
            <a:ext cx="72008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Quantified</a:t>
            </a:r>
            <a:r>
              <a:rPr lang="de-AT" dirty="0" smtClean="0"/>
              <a:t> </a:t>
            </a:r>
            <a:r>
              <a:rPr lang="de-AT" dirty="0" err="1" smtClean="0"/>
              <a:t>Uncertainties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7650" name="Picture 2" descr="K:\31_LeadThema_Batterie\20130612_SpringerBriefs\Kapitel_ParameterEstimation\pdf\scatter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16824" cy="5764445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107504" y="6258798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dirty="0" err="1" smtClean="0">
                <a:solidFill>
                  <a:schemeClr val="bg2"/>
                </a:solidFill>
                <a:latin typeface="+mn-lt"/>
              </a:rPr>
              <a:t>Scharrer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  <a:latin typeface="+mn-lt"/>
              </a:rPr>
              <a:t>Haario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, Watzenig: “Automotive Battery Technology”, 2014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Sample </a:t>
            </a:r>
            <a:r>
              <a:rPr lang="de-AT" dirty="0" err="1" smtClean="0"/>
              <a:t>autocorrelation</a:t>
            </a:r>
            <a:r>
              <a:rPr lang="de-AT" dirty="0" smtClean="0"/>
              <a:t> – </a:t>
            </a:r>
            <a:r>
              <a:rPr lang="de-AT" dirty="0" err="1" smtClean="0"/>
              <a:t>statistical</a:t>
            </a:r>
            <a:r>
              <a:rPr lang="de-AT" dirty="0" smtClean="0"/>
              <a:t> </a:t>
            </a:r>
            <a:r>
              <a:rPr lang="de-AT" dirty="0" err="1" smtClean="0"/>
              <a:t>efficiency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09665" y="5373216"/>
            <a:ext cx="8209160" cy="648494"/>
          </a:xfrm>
        </p:spPr>
        <p:txBody>
          <a:bodyPr/>
          <a:lstStyle/>
          <a:p>
            <a:r>
              <a:rPr lang="de-AT" b="0" dirty="0" err="1" smtClean="0"/>
              <a:t>Number</a:t>
            </a:r>
            <a:r>
              <a:rPr lang="de-AT" b="0" dirty="0" smtClean="0"/>
              <a:t> of </a:t>
            </a:r>
            <a:r>
              <a:rPr lang="de-AT" b="0" dirty="0" err="1" smtClean="0"/>
              <a:t>samples</a:t>
            </a:r>
            <a:r>
              <a:rPr lang="de-AT" b="0" dirty="0" smtClean="0"/>
              <a:t> in </a:t>
            </a:r>
            <a:r>
              <a:rPr lang="de-AT" b="0" dirty="0" err="1" smtClean="0"/>
              <a:t>the</a:t>
            </a:r>
            <a:r>
              <a:rPr lang="de-AT" b="0" dirty="0" smtClean="0"/>
              <a:t> </a:t>
            </a:r>
            <a:r>
              <a:rPr lang="de-AT" b="0" dirty="0" err="1" smtClean="0"/>
              <a:t>chain</a:t>
            </a:r>
            <a:r>
              <a:rPr lang="de-AT" b="0" dirty="0" smtClean="0"/>
              <a:t> </a:t>
            </a:r>
            <a:r>
              <a:rPr lang="de-AT" b="0" dirty="0" err="1" smtClean="0"/>
              <a:t>to</a:t>
            </a:r>
            <a:r>
              <a:rPr lang="de-AT" b="0" dirty="0" smtClean="0"/>
              <a:t> </a:t>
            </a:r>
            <a:r>
              <a:rPr lang="de-AT" b="0" dirty="0" err="1" smtClean="0"/>
              <a:t>reach</a:t>
            </a:r>
            <a:r>
              <a:rPr lang="de-AT" b="0" dirty="0"/>
              <a:t> </a:t>
            </a:r>
            <a:r>
              <a:rPr lang="de-AT" b="0" dirty="0" err="1" smtClean="0"/>
              <a:t>statistical</a:t>
            </a:r>
            <a:r>
              <a:rPr lang="de-AT" b="0" dirty="0" smtClean="0"/>
              <a:t> </a:t>
            </a:r>
            <a:r>
              <a:rPr lang="de-AT" b="0" dirty="0" err="1" smtClean="0"/>
              <a:t>independence</a:t>
            </a:r>
            <a:r>
              <a:rPr lang="de-AT" b="0" dirty="0"/>
              <a:t> </a:t>
            </a:r>
            <a:r>
              <a:rPr lang="de-AT" b="0" dirty="0" smtClean="0"/>
              <a:t>≈50</a:t>
            </a:r>
          </a:p>
        </p:txBody>
      </p:sp>
      <p:pic>
        <p:nvPicPr>
          <p:cNvPr id="49154" name="Picture 2" descr="K:\31_LeadThema_Batterie\20130612_SpringerBriefs\Kapitel_ParameterEstimation\pdf\result_acf_D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616623" cy="1872208"/>
          </a:xfrm>
          <a:prstGeom prst="rect">
            <a:avLst/>
          </a:prstGeom>
          <a:noFill/>
        </p:spPr>
      </p:pic>
      <p:pic>
        <p:nvPicPr>
          <p:cNvPr id="49155" name="Picture 3" descr="K:\31_LeadThema_Batterie\20130612_SpringerBriefs\Kapitel_ParameterEstimation\pdf\result_acf_k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2936"/>
            <a:ext cx="5688632" cy="21307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Ageing</a:t>
            </a:r>
            <a:r>
              <a:rPr lang="de-DE" altLang="de-DE" dirty="0" smtClean="0"/>
              <a:t> of lithium-</a:t>
            </a:r>
            <a:r>
              <a:rPr lang="de-DE" altLang="de-DE" dirty="0" err="1" smtClean="0"/>
              <a:t>ionen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cells</a:t>
            </a:r>
            <a:endParaRPr lang="de-DE" altLang="de-DE" dirty="0" smtClean="0"/>
          </a:p>
        </p:txBody>
      </p:sp>
      <p:sp>
        <p:nvSpPr>
          <p:cNvPr id="68611" name="Inhaltsplatzhalter 2"/>
          <p:cNvSpPr>
            <a:spLocks noGrp="1"/>
          </p:cNvSpPr>
          <p:nvPr>
            <p:ph idx="1"/>
          </p:nvPr>
        </p:nvSpPr>
        <p:spPr>
          <a:xfrm>
            <a:off x="179512" y="981075"/>
            <a:ext cx="8507288" cy="5400675"/>
          </a:xfrm>
        </p:spPr>
        <p:txBody>
          <a:bodyPr>
            <a:normAutofit/>
          </a:bodyPr>
          <a:lstStyle/>
          <a:p>
            <a:pPr marL="609600" indent="-342900">
              <a:buFont typeface="Arial" panose="020B0604020202020204" pitchFamily="34" charset="0"/>
              <a:buChar char="•"/>
            </a:pPr>
            <a:r>
              <a:rPr lang="de-DE" altLang="de-DE" sz="2400" b="0" dirty="0" err="1" smtClean="0"/>
              <a:t>Calendrical</a:t>
            </a:r>
            <a:r>
              <a:rPr lang="de-DE" altLang="de-DE" sz="2400" b="0" dirty="0" smtClean="0"/>
              <a:t> </a:t>
            </a:r>
            <a:r>
              <a:rPr lang="de-DE" altLang="de-DE" sz="2400" b="0" dirty="0" err="1" smtClean="0"/>
              <a:t>ageing</a:t>
            </a:r>
            <a:endParaRPr lang="de-DE" altLang="de-DE" sz="2400" b="0" dirty="0" smtClean="0"/>
          </a:p>
          <a:p>
            <a:pPr marL="790575" lvl="2" indent="-215900">
              <a:spcBef>
                <a:spcPct val="0"/>
              </a:spcBef>
            </a:pPr>
            <a:r>
              <a:rPr lang="de-DE" altLang="de-DE" dirty="0" smtClean="0"/>
              <a:t>Storage of </a:t>
            </a:r>
            <a:r>
              <a:rPr lang="de-DE" altLang="de-DE" dirty="0" err="1" smtClean="0"/>
              <a:t>cells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without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cycling</a:t>
            </a:r>
            <a:endParaRPr lang="de-DE" altLang="de-DE" dirty="0" smtClean="0"/>
          </a:p>
          <a:p>
            <a:pPr marL="790575" lvl="2" indent="-215900">
              <a:spcBef>
                <a:spcPct val="0"/>
              </a:spcBef>
            </a:pPr>
            <a:r>
              <a:rPr lang="de-DE" altLang="de-DE" dirty="0" err="1" smtClean="0"/>
              <a:t>Growing</a:t>
            </a:r>
            <a:r>
              <a:rPr lang="de-DE" altLang="de-DE" dirty="0" smtClean="0"/>
              <a:t> of SEI on </a:t>
            </a:r>
            <a:r>
              <a:rPr lang="de-DE" altLang="de-DE" dirty="0" err="1" smtClean="0"/>
              <a:t>graphite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anode</a:t>
            </a:r>
            <a:r>
              <a:rPr lang="de-DE" altLang="de-DE" dirty="0" smtClean="0"/>
              <a:t> </a:t>
            </a:r>
            <a:r>
              <a:rPr lang="de-DE" altLang="de-DE" dirty="0" smtClean="0">
                <a:sym typeface="Wingdings" panose="05000000000000000000" pitchFamily="2" charset="2"/>
              </a:rPr>
              <a:t> </a:t>
            </a:r>
            <a:r>
              <a:rPr lang="de-DE" altLang="de-DE" dirty="0" err="1" smtClean="0">
                <a:sym typeface="Wingdings" panose="05000000000000000000" pitchFamily="2" charset="2"/>
              </a:rPr>
              <a:t>Increase</a:t>
            </a:r>
            <a:r>
              <a:rPr lang="de-DE" altLang="de-DE" dirty="0" smtClean="0">
                <a:sym typeface="Wingdings" panose="05000000000000000000" pitchFamily="2" charset="2"/>
              </a:rPr>
              <a:t> of internal </a:t>
            </a:r>
            <a:r>
              <a:rPr lang="de-DE" altLang="de-DE" dirty="0" err="1" smtClean="0">
                <a:sym typeface="Wingdings" panose="05000000000000000000" pitchFamily="2" charset="2"/>
              </a:rPr>
              <a:t>cell</a:t>
            </a:r>
            <a:r>
              <a:rPr lang="de-DE" altLang="de-DE" dirty="0" smtClean="0">
                <a:sym typeface="Wingdings" panose="05000000000000000000" pitchFamily="2" charset="2"/>
              </a:rPr>
              <a:t> </a:t>
            </a:r>
            <a:r>
              <a:rPr lang="de-DE" altLang="de-DE" dirty="0" err="1" smtClean="0">
                <a:sym typeface="Wingdings" panose="05000000000000000000" pitchFamily="2" charset="2"/>
              </a:rPr>
              <a:t>resistance</a:t>
            </a:r>
            <a:r>
              <a:rPr lang="de-DE" altLang="de-DE" dirty="0" smtClean="0">
                <a:sym typeface="Wingdings" panose="05000000000000000000" pitchFamily="2" charset="2"/>
              </a:rPr>
              <a:t>  </a:t>
            </a:r>
            <a:r>
              <a:rPr lang="de-DE" altLang="de-DE" dirty="0" err="1" smtClean="0">
                <a:sym typeface="Wingdings" panose="05000000000000000000" pitchFamily="2" charset="2"/>
              </a:rPr>
              <a:t>Decrease</a:t>
            </a:r>
            <a:r>
              <a:rPr lang="de-DE" altLang="de-DE" dirty="0" smtClean="0">
                <a:sym typeface="Wingdings" panose="05000000000000000000" pitchFamily="2" charset="2"/>
              </a:rPr>
              <a:t> of </a:t>
            </a:r>
            <a:r>
              <a:rPr lang="de-DE" altLang="de-DE" dirty="0" err="1" smtClean="0">
                <a:sym typeface="Wingdings" panose="05000000000000000000" pitchFamily="2" charset="2"/>
              </a:rPr>
              <a:t>discharge</a:t>
            </a:r>
            <a:r>
              <a:rPr lang="de-DE" altLang="de-DE" dirty="0" smtClean="0">
                <a:sym typeface="Wingdings" panose="05000000000000000000" pitchFamily="2" charset="2"/>
              </a:rPr>
              <a:t> </a:t>
            </a:r>
            <a:r>
              <a:rPr lang="de-DE" altLang="de-DE" dirty="0" err="1" smtClean="0">
                <a:sym typeface="Wingdings" panose="05000000000000000000" pitchFamily="2" charset="2"/>
              </a:rPr>
              <a:t>capacitance</a:t>
            </a:r>
            <a:r>
              <a:rPr lang="de-DE" altLang="de-DE" dirty="0" smtClean="0">
                <a:sym typeface="Wingdings" panose="05000000000000000000" pitchFamily="2" charset="2"/>
              </a:rPr>
              <a:t> (</a:t>
            </a:r>
            <a:r>
              <a:rPr lang="de-DE" altLang="de-DE" dirty="0" err="1" smtClean="0">
                <a:sym typeface="Wingdings" panose="05000000000000000000" pitchFamily="2" charset="2"/>
              </a:rPr>
              <a:t>cut</a:t>
            </a:r>
            <a:r>
              <a:rPr lang="de-DE" altLang="de-DE" dirty="0" smtClean="0">
                <a:sym typeface="Wingdings" panose="05000000000000000000" pitchFamily="2" charset="2"/>
              </a:rPr>
              <a:t>-off </a:t>
            </a:r>
            <a:r>
              <a:rPr lang="de-DE" altLang="de-DE" dirty="0" err="1" smtClean="0">
                <a:sym typeface="Wingdings" panose="05000000000000000000" pitchFamily="2" charset="2"/>
              </a:rPr>
              <a:t>voltage</a:t>
            </a:r>
            <a:r>
              <a:rPr lang="de-DE" altLang="de-DE" dirty="0" smtClean="0">
                <a:sym typeface="Wingdings" panose="05000000000000000000" pitchFamily="2" charset="2"/>
              </a:rPr>
              <a:t> </a:t>
            </a:r>
            <a:r>
              <a:rPr lang="de-DE" altLang="de-DE" dirty="0" err="1" smtClean="0">
                <a:sym typeface="Wingdings" panose="05000000000000000000" pitchFamily="2" charset="2"/>
              </a:rPr>
              <a:t>is</a:t>
            </a:r>
            <a:r>
              <a:rPr lang="de-DE" altLang="de-DE" dirty="0" smtClean="0">
                <a:sym typeface="Wingdings" panose="05000000000000000000" pitchFamily="2" charset="2"/>
              </a:rPr>
              <a:t> </a:t>
            </a:r>
            <a:r>
              <a:rPr lang="de-DE" altLang="de-DE" dirty="0" err="1" smtClean="0">
                <a:sym typeface="Wingdings" panose="05000000000000000000" pitchFamily="2" charset="2"/>
              </a:rPr>
              <a:t>hit</a:t>
            </a:r>
            <a:r>
              <a:rPr lang="de-DE" altLang="de-DE" dirty="0" smtClean="0">
                <a:sym typeface="Wingdings" panose="05000000000000000000" pitchFamily="2" charset="2"/>
              </a:rPr>
              <a:t> </a:t>
            </a:r>
            <a:r>
              <a:rPr lang="de-DE" altLang="de-DE" dirty="0" err="1" smtClean="0">
                <a:sym typeface="Wingdings" panose="05000000000000000000" pitchFamily="2" charset="2"/>
              </a:rPr>
              <a:t>earlier</a:t>
            </a:r>
            <a:r>
              <a:rPr lang="de-DE" altLang="de-DE" dirty="0" smtClean="0">
                <a:sym typeface="Wingdings" panose="05000000000000000000" pitchFamily="2" charset="2"/>
              </a:rPr>
              <a:t>)</a:t>
            </a:r>
          </a:p>
          <a:p>
            <a:pPr lvl="1" indent="-215900">
              <a:spcBef>
                <a:spcPct val="0"/>
              </a:spcBef>
            </a:pPr>
            <a:endParaRPr lang="de-DE" altLang="de-DE" dirty="0" smtClean="0"/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de-DE" altLang="de-DE" sz="2400" b="0" dirty="0" err="1" smtClean="0"/>
              <a:t>Cyclic</a:t>
            </a:r>
            <a:r>
              <a:rPr lang="de-DE" altLang="de-DE" sz="2400" b="0" dirty="0" smtClean="0"/>
              <a:t> </a:t>
            </a:r>
            <a:r>
              <a:rPr lang="de-DE" altLang="de-DE" sz="2400" b="0" dirty="0" err="1" smtClean="0"/>
              <a:t>ageing</a:t>
            </a:r>
            <a:endParaRPr lang="de-DE" altLang="de-DE" sz="2400" b="0" dirty="0" smtClean="0"/>
          </a:p>
          <a:p>
            <a:pPr marL="790575" lvl="2" indent="-215900">
              <a:spcBef>
                <a:spcPct val="0"/>
              </a:spcBef>
            </a:pPr>
            <a:r>
              <a:rPr lang="de-DE" altLang="de-DE" dirty="0" smtClean="0"/>
              <a:t>Charge / </a:t>
            </a:r>
            <a:r>
              <a:rPr lang="de-DE" altLang="de-DE" dirty="0" err="1" smtClean="0"/>
              <a:t>discharge</a:t>
            </a:r>
            <a:endParaRPr lang="de-DE" altLang="de-DE" dirty="0" smtClean="0"/>
          </a:p>
          <a:p>
            <a:pPr marL="517525" lvl="1" indent="-285750">
              <a:spcBef>
                <a:spcPct val="0"/>
              </a:spcBef>
            </a:pPr>
            <a:endParaRPr lang="de-DE" altLang="de-DE" dirty="0" smtClean="0"/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de-DE" altLang="de-DE" sz="2400" b="0" dirty="0" err="1" smtClean="0"/>
              <a:t>Variations</a:t>
            </a:r>
            <a:r>
              <a:rPr lang="de-DE" altLang="de-DE" sz="2400" b="0" dirty="0" smtClean="0"/>
              <a:t> </a:t>
            </a:r>
            <a:r>
              <a:rPr lang="de-DE" altLang="de-DE" sz="2400" b="0" dirty="0" err="1" smtClean="0"/>
              <a:t>and</a:t>
            </a:r>
            <a:r>
              <a:rPr lang="de-DE" altLang="de-DE" sz="2400" b="0" dirty="0" smtClean="0"/>
              <a:t> </a:t>
            </a:r>
            <a:r>
              <a:rPr lang="de-DE" altLang="de-DE" sz="2400" b="0" dirty="0" err="1" smtClean="0"/>
              <a:t>tolerances</a:t>
            </a:r>
            <a:endParaRPr lang="de-DE" altLang="de-DE" sz="2400" b="0" dirty="0" smtClean="0"/>
          </a:p>
          <a:p>
            <a:pPr marL="790575" lvl="2" indent="-215900">
              <a:spcBef>
                <a:spcPct val="0"/>
              </a:spcBef>
            </a:pPr>
            <a:r>
              <a:rPr lang="de-DE" altLang="de-DE" dirty="0" err="1" smtClean="0"/>
              <a:t>Geometry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electrodes</a:t>
            </a:r>
            <a:endParaRPr lang="de-DE" altLang="de-DE" dirty="0" smtClean="0"/>
          </a:p>
          <a:p>
            <a:pPr marL="790575" lvl="2" indent="-215900">
              <a:spcBef>
                <a:spcPct val="0"/>
              </a:spcBef>
            </a:pPr>
            <a:r>
              <a:rPr lang="de-DE" altLang="de-DE" dirty="0" err="1" smtClean="0"/>
              <a:t>Contamination</a:t>
            </a:r>
            <a:endParaRPr lang="de-DE" altLang="de-DE" dirty="0" smtClean="0"/>
          </a:p>
          <a:p>
            <a:pPr lvl="1" indent="-215900">
              <a:spcBef>
                <a:spcPct val="0"/>
              </a:spcBef>
            </a:pPr>
            <a:endParaRPr lang="de-DE" altLang="de-DE" dirty="0" smtClean="0"/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de-DE" altLang="de-DE" sz="2400" b="0" dirty="0" err="1" smtClean="0"/>
              <a:t>Acceleration</a:t>
            </a:r>
            <a:r>
              <a:rPr lang="de-DE" altLang="de-DE" sz="2400" b="0" dirty="0" smtClean="0"/>
              <a:t> of </a:t>
            </a:r>
            <a:r>
              <a:rPr lang="de-DE" altLang="de-DE" sz="2400" b="0" dirty="0" err="1" smtClean="0"/>
              <a:t>ageing</a:t>
            </a:r>
            <a:r>
              <a:rPr lang="de-DE" altLang="de-DE" sz="2400" b="0" dirty="0" smtClean="0"/>
              <a:t> </a:t>
            </a:r>
            <a:r>
              <a:rPr lang="de-DE" altLang="de-DE" sz="2400" b="0" dirty="0" err="1" smtClean="0"/>
              <a:t>effects</a:t>
            </a:r>
            <a:endParaRPr lang="de-DE" altLang="de-DE" sz="2400" b="0" dirty="0" smtClean="0"/>
          </a:p>
          <a:p>
            <a:pPr marL="790575" lvl="2" indent="-215900">
              <a:spcBef>
                <a:spcPct val="0"/>
              </a:spcBef>
            </a:pPr>
            <a:r>
              <a:rPr lang="de-DE" altLang="de-DE" dirty="0" err="1" smtClean="0"/>
              <a:t>Increase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temperature</a:t>
            </a:r>
            <a:endParaRPr lang="de-DE" altLang="de-DE" dirty="0" smtClean="0"/>
          </a:p>
          <a:p>
            <a:pPr marL="790575" lvl="2" indent="-215900">
              <a:spcBef>
                <a:spcPct val="0"/>
              </a:spcBef>
            </a:pPr>
            <a:r>
              <a:rPr lang="de-DE" altLang="de-DE" dirty="0" err="1" smtClean="0"/>
              <a:t>Increase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electric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charge</a:t>
            </a:r>
            <a:r>
              <a:rPr lang="de-DE" altLang="de-DE" dirty="0" smtClean="0"/>
              <a:t>/</a:t>
            </a:r>
            <a:r>
              <a:rPr lang="de-DE" altLang="de-DE" dirty="0" err="1" smtClean="0"/>
              <a:t>discharge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current</a:t>
            </a:r>
            <a:endParaRPr lang="de-DE" altLang="de-DE" dirty="0" smtClean="0"/>
          </a:p>
          <a:p>
            <a:pPr marL="790575" lvl="2" indent="-215900">
              <a:spcBef>
                <a:spcPct val="0"/>
              </a:spcBef>
            </a:pPr>
            <a:r>
              <a:rPr lang="de-DE" altLang="de-DE" dirty="0" smtClean="0"/>
              <a:t>Lifting/</a:t>
            </a:r>
            <a:r>
              <a:rPr lang="de-DE" altLang="de-DE" dirty="0" err="1" smtClean="0"/>
              <a:t>lowering</a:t>
            </a:r>
            <a:r>
              <a:rPr lang="de-DE" altLang="de-DE" dirty="0" smtClean="0"/>
              <a:t> of </a:t>
            </a:r>
            <a:r>
              <a:rPr lang="de-DE" altLang="de-DE" dirty="0" err="1" smtClean="0"/>
              <a:t>operation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voltage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limits</a:t>
            </a:r>
            <a:endParaRPr lang="de-DE" altLang="de-DE" dirty="0" smtClean="0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cxnSp>
        <p:nvCxnSpPr>
          <p:cNvPr id="8" name="Gerade Verbindung 6"/>
          <p:cNvCxnSpPr/>
          <p:nvPr/>
        </p:nvCxnSpPr>
        <p:spPr bwMode="auto">
          <a:xfrm>
            <a:off x="395288" y="692695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14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incifrain\Documents\Veröffentlichungen\In Arbeit\20140922 AutomotiveBMS\04_Präsi Conference\pics\schematicLIC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5421724" cy="2157184"/>
          </a:xfrm>
          <a:prstGeom prst="rect">
            <a:avLst/>
          </a:prstGeom>
          <a:noFill/>
        </p:spPr>
      </p:pic>
      <p:sp>
        <p:nvSpPr>
          <p:cNvPr id="619" name="Rechteck 618"/>
          <p:cNvSpPr/>
          <p:nvPr/>
        </p:nvSpPr>
        <p:spPr bwMode="auto">
          <a:xfrm>
            <a:off x="0" y="908720"/>
            <a:ext cx="9144000" cy="5544617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Examples for </a:t>
            </a:r>
            <a:r>
              <a:rPr lang="en-GB" noProof="0" dirty="0" smtClean="0"/>
              <a:t>cell ageing </a:t>
            </a:r>
            <a:r>
              <a:rPr lang="en-GB" dirty="0"/>
              <a:t>p</a:t>
            </a:r>
            <a:r>
              <a:rPr lang="en-GB" noProof="0" dirty="0" err="1" smtClean="0"/>
              <a:t>rocesses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059832" y="1484784"/>
            <a:ext cx="3240360" cy="288032"/>
          </a:xfr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400" b="1" smtClean="0"/>
              <a:t>electrolyte decomposition</a:t>
            </a:r>
            <a:endParaRPr lang="en-GB" sz="1400" b="1" dirty="0" smtClean="0"/>
          </a:p>
        </p:txBody>
      </p:sp>
      <p:sp>
        <p:nvSpPr>
          <p:cNvPr id="411" name="Textplatzhalter 5"/>
          <p:cNvSpPr txBox="1">
            <a:spLocks/>
          </p:cNvSpPr>
          <p:nvPr/>
        </p:nvSpPr>
        <p:spPr bwMode="auto">
          <a:xfrm>
            <a:off x="1259632" y="6165304"/>
            <a:ext cx="63367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200" kern="0" dirty="0" smtClean="0">
                <a:latin typeface="+mn-lt"/>
                <a:cs typeface="+mn-cs"/>
              </a:rPr>
              <a:t>Based on  J. Vetter et al. / Journal of Power Sources 147 (2005) 269–281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4" name="Textplatzhalter 5"/>
          <p:cNvSpPr txBox="1">
            <a:spLocks/>
          </p:cNvSpPr>
          <p:nvPr/>
        </p:nvSpPr>
        <p:spPr bwMode="auto">
          <a:xfrm>
            <a:off x="179512" y="1629494"/>
            <a:ext cx="1584176" cy="35969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kern="0" dirty="0" smtClean="0">
                <a:latin typeface="+mn-lt"/>
                <a:cs typeface="+mn-cs"/>
              </a:rPr>
              <a:t>high temperatures</a:t>
            </a:r>
          </a:p>
        </p:txBody>
      </p:sp>
      <p:sp>
        <p:nvSpPr>
          <p:cNvPr id="415" name="Textplatzhalter 5"/>
          <p:cNvSpPr txBox="1">
            <a:spLocks/>
          </p:cNvSpPr>
          <p:nvPr/>
        </p:nvSpPr>
        <p:spPr bwMode="auto">
          <a:xfrm>
            <a:off x="179512" y="2204864"/>
            <a:ext cx="1584176" cy="35969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kern="0" dirty="0" smtClean="0">
                <a:latin typeface="+mn-lt"/>
                <a:cs typeface="+mn-cs"/>
              </a:rPr>
              <a:t>high </a:t>
            </a:r>
            <a:r>
              <a:rPr lang="en-US" sz="1400" kern="0" dirty="0" err="1" smtClean="0">
                <a:latin typeface="+mn-lt"/>
                <a:cs typeface="+mn-cs"/>
              </a:rPr>
              <a:t>SoC</a:t>
            </a:r>
            <a:endParaRPr lang="en-US" sz="1400" kern="0" dirty="0" smtClean="0">
              <a:latin typeface="+mn-lt"/>
              <a:cs typeface="+mn-cs"/>
            </a:endParaRPr>
          </a:p>
        </p:txBody>
      </p:sp>
      <p:sp>
        <p:nvSpPr>
          <p:cNvPr id="416" name="Textplatzhalter 5"/>
          <p:cNvSpPr txBox="1">
            <a:spLocks/>
          </p:cNvSpPr>
          <p:nvPr/>
        </p:nvSpPr>
        <p:spPr bwMode="auto">
          <a:xfrm>
            <a:off x="179512" y="3356992"/>
            <a:ext cx="1584176" cy="35969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kern="0" dirty="0" smtClean="0">
                <a:latin typeface="+mn-lt"/>
                <a:cs typeface="+mn-cs"/>
              </a:rPr>
              <a:t>high current rates</a:t>
            </a:r>
          </a:p>
        </p:txBody>
      </p:sp>
      <p:sp>
        <p:nvSpPr>
          <p:cNvPr id="417" name="Textplatzhalter 5"/>
          <p:cNvSpPr txBox="1">
            <a:spLocks/>
          </p:cNvSpPr>
          <p:nvPr/>
        </p:nvSpPr>
        <p:spPr bwMode="auto">
          <a:xfrm>
            <a:off x="179512" y="3933056"/>
            <a:ext cx="1584176" cy="35969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kern="0" dirty="0" smtClean="0">
                <a:latin typeface="+mn-lt"/>
                <a:cs typeface="+mn-cs"/>
              </a:rPr>
              <a:t>high </a:t>
            </a:r>
            <a:r>
              <a:rPr lang="en-US" sz="1400" kern="0" dirty="0" err="1" smtClean="0">
                <a:latin typeface="+mn-lt"/>
                <a:cs typeface="+mn-cs"/>
              </a:rPr>
              <a:t>DoD</a:t>
            </a:r>
            <a:endParaRPr lang="en-US" sz="1400" kern="0" dirty="0" smtClean="0">
              <a:latin typeface="+mn-lt"/>
              <a:cs typeface="+mn-cs"/>
            </a:endParaRPr>
          </a:p>
        </p:txBody>
      </p:sp>
      <p:sp>
        <p:nvSpPr>
          <p:cNvPr id="419" name="Textplatzhalter 5"/>
          <p:cNvSpPr txBox="1">
            <a:spLocks/>
          </p:cNvSpPr>
          <p:nvPr/>
        </p:nvSpPr>
        <p:spPr bwMode="auto">
          <a:xfrm>
            <a:off x="179512" y="4509120"/>
            <a:ext cx="1584176" cy="35969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400" kern="0" dirty="0" smtClean="0">
                <a:latin typeface="+mn-lt"/>
                <a:cs typeface="+mn-cs"/>
              </a:rPr>
              <a:t>low temperatures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2" name="Textplatzhalter 5"/>
          <p:cNvSpPr txBox="1">
            <a:spLocks/>
          </p:cNvSpPr>
          <p:nvPr/>
        </p:nvSpPr>
        <p:spPr bwMode="auto">
          <a:xfrm>
            <a:off x="179512" y="5085184"/>
            <a:ext cx="1584176" cy="35969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kern="0" dirty="0" smtClean="0">
                <a:latin typeface="+mn-lt"/>
                <a:cs typeface="+mn-cs"/>
              </a:rPr>
              <a:t>over discharge</a:t>
            </a:r>
          </a:p>
        </p:txBody>
      </p:sp>
      <p:sp>
        <p:nvSpPr>
          <p:cNvPr id="424" name="Textplatzhalter 5"/>
          <p:cNvSpPr txBox="1">
            <a:spLocks/>
          </p:cNvSpPr>
          <p:nvPr/>
        </p:nvSpPr>
        <p:spPr bwMode="auto">
          <a:xfrm>
            <a:off x="7308304" y="2564904"/>
            <a:ext cx="1656184" cy="107977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kern="0" dirty="0" smtClean="0">
                <a:latin typeface="+mn-lt"/>
                <a:cs typeface="+mn-cs"/>
              </a:rPr>
              <a:t>power fade</a:t>
            </a:r>
            <a:br>
              <a:rPr lang="en-US" sz="1400" kern="0" dirty="0" smtClean="0">
                <a:latin typeface="+mn-lt"/>
                <a:cs typeface="+mn-cs"/>
              </a:rPr>
            </a:br>
            <a:r>
              <a:rPr lang="en-US" sz="1400" kern="0" dirty="0" smtClean="0">
                <a:latin typeface="+mn-lt"/>
                <a:cs typeface="+mn-cs"/>
              </a:rPr>
              <a:t>(RI, IC)</a:t>
            </a:r>
          </a:p>
        </p:txBody>
      </p:sp>
      <p:sp>
        <p:nvSpPr>
          <p:cNvPr id="425" name="Textplatzhalter 5"/>
          <p:cNvSpPr txBox="1">
            <a:spLocks/>
          </p:cNvSpPr>
          <p:nvPr/>
        </p:nvSpPr>
        <p:spPr bwMode="auto">
          <a:xfrm>
            <a:off x="7308304" y="4005064"/>
            <a:ext cx="1656184" cy="108046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kern="0" dirty="0" smtClean="0">
                <a:latin typeface="+mn-lt"/>
                <a:cs typeface="+mn-cs"/>
              </a:rPr>
              <a:t>capacity fade</a:t>
            </a:r>
            <a:br>
              <a:rPr lang="en-US" sz="1400" kern="0" dirty="0" smtClean="0">
                <a:latin typeface="+mn-lt"/>
                <a:cs typeface="+mn-cs"/>
              </a:rPr>
            </a:br>
            <a:r>
              <a:rPr lang="en-US" sz="1400" kern="0" dirty="0" smtClean="0">
                <a:latin typeface="+mn-lt"/>
                <a:cs typeface="+mn-cs"/>
              </a:rPr>
              <a:t>(CD)</a:t>
            </a:r>
          </a:p>
        </p:txBody>
      </p:sp>
      <p:cxnSp>
        <p:nvCxnSpPr>
          <p:cNvPr id="430" name="Gerade Verbindung mit Pfeil 429"/>
          <p:cNvCxnSpPr>
            <a:stCxn id="414" idx="3"/>
            <a:endCxn id="6" idx="1"/>
          </p:cNvCxnSpPr>
          <p:nvPr/>
        </p:nvCxnSpPr>
        <p:spPr bwMode="auto">
          <a:xfrm flipV="1">
            <a:off x="1763688" y="1628800"/>
            <a:ext cx="1296144" cy="18054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3" name="Gerade Verbindung mit Pfeil 432"/>
          <p:cNvCxnSpPr>
            <a:stCxn id="415" idx="3"/>
            <a:endCxn id="6" idx="1"/>
          </p:cNvCxnSpPr>
          <p:nvPr/>
        </p:nvCxnSpPr>
        <p:spPr bwMode="auto">
          <a:xfrm flipV="1">
            <a:off x="1763688" y="1628800"/>
            <a:ext cx="1296144" cy="75591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7" name="Gerade Verbindung mit Pfeil 436"/>
          <p:cNvCxnSpPr>
            <a:stCxn id="6" idx="3"/>
            <a:endCxn id="425" idx="1"/>
          </p:cNvCxnSpPr>
          <p:nvPr/>
        </p:nvCxnSpPr>
        <p:spPr bwMode="auto">
          <a:xfrm>
            <a:off x="6300192" y="1628800"/>
            <a:ext cx="1008112" cy="291649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3" name="Gerade Verbindung mit Pfeil 442"/>
          <p:cNvCxnSpPr>
            <a:stCxn id="6" idx="3"/>
            <a:endCxn id="424" idx="1"/>
          </p:cNvCxnSpPr>
          <p:nvPr/>
        </p:nvCxnSpPr>
        <p:spPr bwMode="auto">
          <a:xfrm>
            <a:off x="6300192" y="1628800"/>
            <a:ext cx="1008112" cy="147599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9" name="Textplatzhalter 5"/>
          <p:cNvSpPr txBox="1">
            <a:spLocks/>
          </p:cNvSpPr>
          <p:nvPr/>
        </p:nvSpPr>
        <p:spPr bwMode="auto">
          <a:xfrm>
            <a:off x="179512" y="2780928"/>
            <a:ext cx="1584176" cy="35969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kern="0" dirty="0" smtClean="0">
                <a:latin typeface="+mn-lt"/>
                <a:cs typeface="+mn-cs"/>
              </a:rPr>
              <a:t>overcharge</a:t>
            </a:r>
          </a:p>
        </p:txBody>
      </p:sp>
      <p:sp>
        <p:nvSpPr>
          <p:cNvPr id="471" name="Textplatzhalter 5"/>
          <p:cNvSpPr txBox="1">
            <a:spLocks/>
          </p:cNvSpPr>
          <p:nvPr/>
        </p:nvSpPr>
        <p:spPr bwMode="auto">
          <a:xfrm>
            <a:off x="3059832" y="1844824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accessible surface decrease</a:t>
            </a:r>
          </a:p>
        </p:txBody>
      </p:sp>
      <p:cxnSp>
        <p:nvCxnSpPr>
          <p:cNvPr id="474" name="Gerade Verbindung mit Pfeil 473"/>
          <p:cNvCxnSpPr>
            <a:stCxn id="471" idx="3"/>
            <a:endCxn id="424" idx="1"/>
          </p:cNvCxnSpPr>
          <p:nvPr/>
        </p:nvCxnSpPr>
        <p:spPr bwMode="auto">
          <a:xfrm>
            <a:off x="6300192" y="1988840"/>
            <a:ext cx="1008112" cy="111595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2" name="Gerade Verbindung mit Pfeil 481"/>
          <p:cNvCxnSpPr>
            <a:stCxn id="414" idx="3"/>
            <a:endCxn id="471" idx="1"/>
          </p:cNvCxnSpPr>
          <p:nvPr/>
        </p:nvCxnSpPr>
        <p:spPr bwMode="auto">
          <a:xfrm>
            <a:off x="1763688" y="1809341"/>
            <a:ext cx="1296144" cy="179499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6" name="Gerade Verbindung mit Pfeil 485"/>
          <p:cNvCxnSpPr>
            <a:stCxn id="415" idx="3"/>
            <a:endCxn id="471" idx="1"/>
          </p:cNvCxnSpPr>
          <p:nvPr/>
        </p:nvCxnSpPr>
        <p:spPr bwMode="auto">
          <a:xfrm flipV="1">
            <a:off x="1763688" y="1988840"/>
            <a:ext cx="1296144" cy="39587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3" name="Textplatzhalter 5"/>
          <p:cNvSpPr txBox="1">
            <a:spLocks/>
          </p:cNvSpPr>
          <p:nvPr/>
        </p:nvSpPr>
        <p:spPr bwMode="auto">
          <a:xfrm>
            <a:off x="3059832" y="3645025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contact loss</a:t>
            </a:r>
          </a:p>
        </p:txBody>
      </p:sp>
      <p:sp>
        <p:nvSpPr>
          <p:cNvPr id="458" name="Textplatzhalter 5"/>
          <p:cNvSpPr txBox="1">
            <a:spLocks/>
          </p:cNvSpPr>
          <p:nvPr/>
        </p:nvSpPr>
        <p:spPr bwMode="auto">
          <a:xfrm>
            <a:off x="3059832" y="3284985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b="1" dirty="0" smtClean="0">
                <a:latin typeface="+mn-lt"/>
                <a:cs typeface="+mn-cs"/>
              </a:rPr>
              <a:t>gas evolution</a:t>
            </a:r>
          </a:p>
        </p:txBody>
      </p:sp>
      <p:sp>
        <p:nvSpPr>
          <p:cNvPr id="532" name="Textplatzhalter 5"/>
          <p:cNvSpPr txBox="1">
            <a:spLocks/>
          </p:cNvSpPr>
          <p:nvPr/>
        </p:nvSpPr>
        <p:spPr bwMode="auto">
          <a:xfrm>
            <a:off x="3059832" y="2204865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porosity changes</a:t>
            </a:r>
          </a:p>
        </p:txBody>
      </p:sp>
      <p:cxnSp>
        <p:nvCxnSpPr>
          <p:cNvPr id="535" name="Gerade Verbindung mit Pfeil 534"/>
          <p:cNvCxnSpPr>
            <a:stCxn id="532" idx="3"/>
            <a:endCxn id="424" idx="1"/>
          </p:cNvCxnSpPr>
          <p:nvPr/>
        </p:nvCxnSpPr>
        <p:spPr bwMode="auto">
          <a:xfrm>
            <a:off x="6300192" y="2348881"/>
            <a:ext cx="1008112" cy="755910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8" name="Gerade Verbindung mit Pfeil 537"/>
          <p:cNvCxnSpPr>
            <a:stCxn id="415" idx="3"/>
            <a:endCxn id="532" idx="1"/>
          </p:cNvCxnSpPr>
          <p:nvPr/>
        </p:nvCxnSpPr>
        <p:spPr bwMode="auto">
          <a:xfrm flipV="1">
            <a:off x="1763688" y="2348881"/>
            <a:ext cx="1296144" cy="35830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5" name="Gerade Verbindung mit Pfeil 544"/>
          <p:cNvCxnSpPr>
            <a:stCxn id="416" idx="3"/>
            <a:endCxn id="532" idx="1"/>
          </p:cNvCxnSpPr>
          <p:nvPr/>
        </p:nvCxnSpPr>
        <p:spPr bwMode="auto">
          <a:xfrm flipV="1">
            <a:off x="1763688" y="2348881"/>
            <a:ext cx="1296144" cy="118795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1" name="Textplatzhalter 5"/>
          <p:cNvSpPr txBox="1">
            <a:spLocks/>
          </p:cNvSpPr>
          <p:nvPr/>
        </p:nvSpPr>
        <p:spPr bwMode="auto">
          <a:xfrm>
            <a:off x="3059832" y="2924944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binder decomposition</a:t>
            </a:r>
          </a:p>
        </p:txBody>
      </p:sp>
      <p:sp>
        <p:nvSpPr>
          <p:cNvPr id="564" name="Textplatzhalter 5"/>
          <p:cNvSpPr txBox="1">
            <a:spLocks/>
          </p:cNvSpPr>
          <p:nvPr/>
        </p:nvSpPr>
        <p:spPr bwMode="auto">
          <a:xfrm>
            <a:off x="3059832" y="4005065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current collector corrosion</a:t>
            </a:r>
          </a:p>
        </p:txBody>
      </p:sp>
      <p:sp>
        <p:nvSpPr>
          <p:cNvPr id="589" name="Textplatzhalter 5"/>
          <p:cNvSpPr txBox="1">
            <a:spLocks/>
          </p:cNvSpPr>
          <p:nvPr/>
        </p:nvSpPr>
        <p:spPr bwMode="auto">
          <a:xfrm>
            <a:off x="3059832" y="2564905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metal Li plating</a:t>
            </a:r>
          </a:p>
        </p:txBody>
      </p:sp>
      <p:cxnSp>
        <p:nvCxnSpPr>
          <p:cNvPr id="590" name="Gerade Verbindung mit Pfeil 589"/>
          <p:cNvCxnSpPr>
            <a:stCxn id="416" idx="3"/>
            <a:endCxn id="589" idx="1"/>
          </p:cNvCxnSpPr>
          <p:nvPr/>
        </p:nvCxnSpPr>
        <p:spPr bwMode="auto">
          <a:xfrm flipV="1">
            <a:off x="1763688" y="2708921"/>
            <a:ext cx="1296144" cy="82791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3" name="Gerade Verbindung mit Pfeil 592"/>
          <p:cNvCxnSpPr>
            <a:stCxn id="419" idx="3"/>
            <a:endCxn id="589" idx="1"/>
          </p:cNvCxnSpPr>
          <p:nvPr/>
        </p:nvCxnSpPr>
        <p:spPr bwMode="auto">
          <a:xfrm flipV="1">
            <a:off x="1763688" y="2708921"/>
            <a:ext cx="1296144" cy="1980046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6" name="Gerade Verbindung mit Pfeil 595"/>
          <p:cNvCxnSpPr>
            <a:stCxn id="589" idx="3"/>
            <a:endCxn id="425" idx="1"/>
          </p:cNvCxnSpPr>
          <p:nvPr/>
        </p:nvCxnSpPr>
        <p:spPr bwMode="auto">
          <a:xfrm>
            <a:off x="6300192" y="2708921"/>
            <a:ext cx="1008112" cy="1836377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0" name="Textplatzhalter 5"/>
          <p:cNvSpPr txBox="1">
            <a:spLocks/>
          </p:cNvSpPr>
          <p:nvPr/>
        </p:nvSpPr>
        <p:spPr bwMode="auto">
          <a:xfrm>
            <a:off x="3059832" y="4365104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particle micro cracking</a:t>
            </a:r>
          </a:p>
        </p:txBody>
      </p:sp>
      <p:sp>
        <p:nvSpPr>
          <p:cNvPr id="741" name="Textplatzhalter 5"/>
          <p:cNvSpPr txBox="1">
            <a:spLocks/>
          </p:cNvSpPr>
          <p:nvPr/>
        </p:nvSpPr>
        <p:spPr bwMode="auto">
          <a:xfrm>
            <a:off x="179512" y="5661248"/>
            <a:ext cx="1584176" cy="35969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400" kern="0" dirty="0" smtClean="0">
                <a:latin typeface="+mn-lt"/>
                <a:cs typeface="+mn-cs"/>
              </a:rPr>
              <a:t>high </a:t>
            </a:r>
            <a:r>
              <a:rPr lang="en-US" sz="1400" kern="0" dirty="0" err="1" smtClean="0">
                <a:latin typeface="+mn-lt"/>
                <a:cs typeface="+mn-cs"/>
              </a:rPr>
              <a:t>SoC</a:t>
            </a:r>
            <a:r>
              <a:rPr lang="en-US" sz="1400" kern="0" dirty="0" smtClean="0">
                <a:latin typeface="+mn-lt"/>
                <a:cs typeface="+mn-cs"/>
              </a:rPr>
              <a:t> swing</a:t>
            </a:r>
          </a:p>
        </p:txBody>
      </p:sp>
      <p:sp>
        <p:nvSpPr>
          <p:cNvPr id="751" name="Textplatzhalter 5"/>
          <p:cNvSpPr txBox="1">
            <a:spLocks/>
          </p:cNvSpPr>
          <p:nvPr/>
        </p:nvSpPr>
        <p:spPr bwMode="auto">
          <a:xfrm>
            <a:off x="3059832" y="4725144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particle structural disordering</a:t>
            </a:r>
          </a:p>
        </p:txBody>
      </p:sp>
      <p:sp>
        <p:nvSpPr>
          <p:cNvPr id="771" name="Textplatzhalter 5"/>
          <p:cNvSpPr txBox="1">
            <a:spLocks/>
          </p:cNvSpPr>
          <p:nvPr/>
        </p:nvSpPr>
        <p:spPr bwMode="auto">
          <a:xfrm>
            <a:off x="3059832" y="5085184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material dissolution</a:t>
            </a:r>
          </a:p>
        </p:txBody>
      </p:sp>
      <p:sp>
        <p:nvSpPr>
          <p:cNvPr id="791" name="Textplatzhalter 5"/>
          <p:cNvSpPr txBox="1">
            <a:spLocks/>
          </p:cNvSpPr>
          <p:nvPr/>
        </p:nvSpPr>
        <p:spPr bwMode="auto">
          <a:xfrm>
            <a:off x="3059832" y="5445224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cathode surface layer formation</a:t>
            </a:r>
          </a:p>
        </p:txBody>
      </p:sp>
      <p:sp>
        <p:nvSpPr>
          <p:cNvPr id="808" name="Textplatzhalter 5"/>
          <p:cNvSpPr txBox="1">
            <a:spLocks/>
          </p:cNvSpPr>
          <p:nvPr/>
        </p:nvSpPr>
        <p:spPr bwMode="auto">
          <a:xfrm>
            <a:off x="3059832" y="5805264"/>
            <a:ext cx="3240360" cy="288032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defTabSz="91440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Tx/>
              <a:tabLst/>
              <a:defRPr/>
            </a:pPr>
            <a:r>
              <a:rPr lang="en-US" sz="1400" b="1" dirty="0" smtClean="0">
                <a:latin typeface="+mn-lt"/>
                <a:cs typeface="+mn-cs"/>
              </a:rPr>
              <a:t>. . . . . .</a:t>
            </a:r>
          </a:p>
        </p:txBody>
      </p:sp>
      <p:grpSp>
        <p:nvGrpSpPr>
          <p:cNvPr id="869" name="Gruppieren 868"/>
          <p:cNvGrpSpPr/>
          <p:nvPr/>
        </p:nvGrpSpPr>
        <p:grpSpPr>
          <a:xfrm>
            <a:off x="6300192" y="3068960"/>
            <a:ext cx="1008112" cy="2880320"/>
            <a:chOff x="6300192" y="3068960"/>
            <a:chExt cx="1008112" cy="2880320"/>
          </a:xfrm>
        </p:grpSpPr>
        <p:cxnSp>
          <p:nvCxnSpPr>
            <p:cNvPr id="464" name="Gerade Verbindung mit Pfeil 463"/>
            <p:cNvCxnSpPr>
              <a:stCxn id="458" idx="3"/>
              <a:endCxn id="425" idx="1"/>
            </p:cNvCxnSpPr>
            <p:nvPr/>
          </p:nvCxnSpPr>
          <p:spPr bwMode="auto">
            <a:xfrm>
              <a:off x="6300192" y="3429001"/>
              <a:ext cx="1008112" cy="1116297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6" name="Gerade Verbindung mit Pfeil 495"/>
            <p:cNvCxnSpPr>
              <a:stCxn id="493" idx="3"/>
              <a:endCxn id="425" idx="1"/>
            </p:cNvCxnSpPr>
            <p:nvPr/>
          </p:nvCxnSpPr>
          <p:spPr bwMode="auto">
            <a:xfrm>
              <a:off x="6300192" y="3789041"/>
              <a:ext cx="1008112" cy="756257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8" name="Gerade Verbindung mit Pfeil 557"/>
            <p:cNvCxnSpPr>
              <a:stCxn id="551" idx="3"/>
              <a:endCxn id="425" idx="1"/>
            </p:cNvCxnSpPr>
            <p:nvPr/>
          </p:nvCxnSpPr>
          <p:spPr bwMode="auto">
            <a:xfrm>
              <a:off x="6300192" y="3068960"/>
              <a:ext cx="1008112" cy="1476338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6" name="Gerade Verbindung mit Pfeil 565"/>
            <p:cNvCxnSpPr>
              <a:stCxn id="564" idx="3"/>
              <a:endCxn id="424" idx="1"/>
            </p:cNvCxnSpPr>
            <p:nvPr/>
          </p:nvCxnSpPr>
          <p:spPr bwMode="auto">
            <a:xfrm flipV="1">
              <a:off x="6300192" y="3104791"/>
              <a:ext cx="1008112" cy="104429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5" name="Gerade Verbindung mit Pfeil 744"/>
            <p:cNvCxnSpPr>
              <a:stCxn id="720" idx="3"/>
              <a:endCxn id="425" idx="1"/>
            </p:cNvCxnSpPr>
            <p:nvPr/>
          </p:nvCxnSpPr>
          <p:spPr bwMode="auto">
            <a:xfrm>
              <a:off x="6300192" y="4509120"/>
              <a:ext cx="1008112" cy="36178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8" name="Gerade Verbindung mit Pfeil 757"/>
            <p:cNvCxnSpPr>
              <a:stCxn id="751" idx="3"/>
              <a:endCxn id="425" idx="1"/>
            </p:cNvCxnSpPr>
            <p:nvPr/>
          </p:nvCxnSpPr>
          <p:spPr bwMode="auto">
            <a:xfrm flipV="1">
              <a:off x="6300192" y="4545298"/>
              <a:ext cx="1008112" cy="32386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1" name="Gerade Verbindung mit Pfeil 780"/>
            <p:cNvCxnSpPr>
              <a:stCxn id="771" idx="3"/>
              <a:endCxn id="425" idx="1"/>
            </p:cNvCxnSpPr>
            <p:nvPr/>
          </p:nvCxnSpPr>
          <p:spPr bwMode="auto">
            <a:xfrm flipV="1">
              <a:off x="6300192" y="4545298"/>
              <a:ext cx="1008112" cy="68390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4" name="Gerade Verbindung mit Pfeil 783"/>
            <p:cNvCxnSpPr>
              <a:stCxn id="771" idx="3"/>
              <a:endCxn id="424" idx="1"/>
            </p:cNvCxnSpPr>
            <p:nvPr/>
          </p:nvCxnSpPr>
          <p:spPr bwMode="auto">
            <a:xfrm flipV="1">
              <a:off x="6300192" y="3104791"/>
              <a:ext cx="1008112" cy="212440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2" name="Gerade Verbindung mit Pfeil 791"/>
            <p:cNvCxnSpPr>
              <a:stCxn id="791" idx="3"/>
              <a:endCxn id="424" idx="1"/>
            </p:cNvCxnSpPr>
            <p:nvPr/>
          </p:nvCxnSpPr>
          <p:spPr bwMode="auto">
            <a:xfrm flipV="1">
              <a:off x="6300192" y="3104791"/>
              <a:ext cx="1008112" cy="248444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8" name="Gerade Verbindung mit Pfeil 847"/>
            <p:cNvCxnSpPr>
              <a:stCxn id="808" idx="3"/>
              <a:endCxn id="424" idx="1"/>
            </p:cNvCxnSpPr>
            <p:nvPr/>
          </p:nvCxnSpPr>
          <p:spPr bwMode="auto">
            <a:xfrm flipV="1">
              <a:off x="6300192" y="3104791"/>
              <a:ext cx="1008112" cy="284448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1" name="Gerade Verbindung mit Pfeil 850"/>
            <p:cNvCxnSpPr>
              <a:stCxn id="808" idx="3"/>
              <a:endCxn id="425" idx="1"/>
            </p:cNvCxnSpPr>
            <p:nvPr/>
          </p:nvCxnSpPr>
          <p:spPr bwMode="auto">
            <a:xfrm flipV="1">
              <a:off x="6300192" y="4545298"/>
              <a:ext cx="1008112" cy="140398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68" name="Gruppieren 867"/>
          <p:cNvGrpSpPr/>
          <p:nvPr/>
        </p:nvGrpSpPr>
        <p:grpSpPr>
          <a:xfrm>
            <a:off x="1763688" y="1809341"/>
            <a:ext cx="1296144" cy="4139939"/>
            <a:chOff x="1763688" y="1809341"/>
            <a:chExt cx="1296144" cy="4139939"/>
          </a:xfrm>
        </p:grpSpPr>
        <p:cxnSp>
          <p:nvCxnSpPr>
            <p:cNvPr id="460" name="Gerade Verbindung mit Pfeil 459"/>
            <p:cNvCxnSpPr>
              <a:stCxn id="459" idx="3"/>
              <a:endCxn id="458" idx="1"/>
            </p:cNvCxnSpPr>
            <p:nvPr/>
          </p:nvCxnSpPr>
          <p:spPr bwMode="auto">
            <a:xfrm>
              <a:off x="1763688" y="2960775"/>
              <a:ext cx="1296144" cy="468226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9" name="Gerade Verbindung mit Pfeil 498"/>
            <p:cNvCxnSpPr>
              <a:stCxn id="416" idx="3"/>
              <a:endCxn id="493" idx="1"/>
            </p:cNvCxnSpPr>
            <p:nvPr/>
          </p:nvCxnSpPr>
          <p:spPr bwMode="auto">
            <a:xfrm>
              <a:off x="1763688" y="3536839"/>
              <a:ext cx="1296144" cy="25220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2" name="Gerade Verbindung mit Pfeil 501"/>
            <p:cNvCxnSpPr>
              <a:stCxn id="417" idx="3"/>
              <a:endCxn id="493" idx="1"/>
            </p:cNvCxnSpPr>
            <p:nvPr/>
          </p:nvCxnSpPr>
          <p:spPr bwMode="auto">
            <a:xfrm flipV="1">
              <a:off x="1763688" y="3789041"/>
              <a:ext cx="1296144" cy="32386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2" name="Gerade Verbindung mit Pfeil 551"/>
            <p:cNvCxnSpPr>
              <a:stCxn id="414" idx="3"/>
              <a:endCxn id="551" idx="1"/>
            </p:cNvCxnSpPr>
            <p:nvPr/>
          </p:nvCxnSpPr>
          <p:spPr bwMode="auto">
            <a:xfrm>
              <a:off x="1763688" y="1809341"/>
              <a:ext cx="1296144" cy="125961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5" name="Gerade Verbindung mit Pfeil 554"/>
            <p:cNvCxnSpPr>
              <a:stCxn id="415" idx="3"/>
              <a:endCxn id="551" idx="1"/>
            </p:cNvCxnSpPr>
            <p:nvPr/>
          </p:nvCxnSpPr>
          <p:spPr bwMode="auto">
            <a:xfrm>
              <a:off x="1763688" y="2384711"/>
              <a:ext cx="1296144" cy="68424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5" name="Gerade Verbindung mit Pfeil 564"/>
            <p:cNvCxnSpPr>
              <a:stCxn id="422" idx="3"/>
              <a:endCxn id="564" idx="1"/>
            </p:cNvCxnSpPr>
            <p:nvPr/>
          </p:nvCxnSpPr>
          <p:spPr bwMode="auto">
            <a:xfrm flipV="1">
              <a:off x="1763688" y="4149081"/>
              <a:ext cx="1296144" cy="111595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1" name="Gerade Verbindung mit Pfeil 570"/>
            <p:cNvCxnSpPr>
              <a:stCxn id="417" idx="3"/>
              <a:endCxn id="564" idx="1"/>
            </p:cNvCxnSpPr>
            <p:nvPr/>
          </p:nvCxnSpPr>
          <p:spPr bwMode="auto">
            <a:xfrm>
              <a:off x="1763688" y="4112903"/>
              <a:ext cx="1296144" cy="36178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1" name="Gerade Verbindung mit Pfeil 720"/>
            <p:cNvCxnSpPr>
              <a:stCxn id="416" idx="3"/>
              <a:endCxn id="720" idx="1"/>
            </p:cNvCxnSpPr>
            <p:nvPr/>
          </p:nvCxnSpPr>
          <p:spPr bwMode="auto">
            <a:xfrm>
              <a:off x="1763688" y="3536839"/>
              <a:ext cx="1296144" cy="972281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2" name="Gerade Verbindung mit Pfeil 741"/>
            <p:cNvCxnSpPr>
              <a:stCxn id="741" idx="3"/>
              <a:endCxn id="720" idx="1"/>
            </p:cNvCxnSpPr>
            <p:nvPr/>
          </p:nvCxnSpPr>
          <p:spPr bwMode="auto">
            <a:xfrm flipV="1">
              <a:off x="1763688" y="4509120"/>
              <a:ext cx="1296144" cy="1331975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2" name="Gerade Verbindung mit Pfeil 761"/>
            <p:cNvCxnSpPr>
              <a:stCxn id="422" idx="3"/>
              <a:endCxn id="751" idx="1"/>
            </p:cNvCxnSpPr>
            <p:nvPr/>
          </p:nvCxnSpPr>
          <p:spPr bwMode="auto">
            <a:xfrm flipV="1">
              <a:off x="1763688" y="4869160"/>
              <a:ext cx="1296144" cy="395871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5" name="Gerade Verbindung mit Pfeil 764"/>
            <p:cNvCxnSpPr>
              <a:stCxn id="414" idx="3"/>
              <a:endCxn id="751" idx="1"/>
            </p:cNvCxnSpPr>
            <p:nvPr/>
          </p:nvCxnSpPr>
          <p:spPr bwMode="auto">
            <a:xfrm>
              <a:off x="1763688" y="1809341"/>
              <a:ext cx="1296144" cy="305981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4" name="Gerade Verbindung mit Pfeil 773"/>
            <p:cNvCxnSpPr>
              <a:stCxn id="422" idx="3"/>
              <a:endCxn id="771" idx="1"/>
            </p:cNvCxnSpPr>
            <p:nvPr/>
          </p:nvCxnSpPr>
          <p:spPr bwMode="auto">
            <a:xfrm flipV="1">
              <a:off x="1763688" y="5229200"/>
              <a:ext cx="1296144" cy="35831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7" name="Gerade Verbindung mit Pfeil 776"/>
            <p:cNvCxnSpPr>
              <a:stCxn id="459" idx="3"/>
              <a:endCxn id="771" idx="1"/>
            </p:cNvCxnSpPr>
            <p:nvPr/>
          </p:nvCxnSpPr>
          <p:spPr bwMode="auto">
            <a:xfrm>
              <a:off x="1763688" y="2960775"/>
              <a:ext cx="1296144" cy="2268425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5" name="Gerade Verbindung mit Pfeil 794"/>
            <p:cNvCxnSpPr>
              <a:stCxn id="459" idx="3"/>
              <a:endCxn id="791" idx="1"/>
            </p:cNvCxnSpPr>
            <p:nvPr/>
          </p:nvCxnSpPr>
          <p:spPr bwMode="auto">
            <a:xfrm>
              <a:off x="1763688" y="2960775"/>
              <a:ext cx="1296144" cy="2628465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8" name="Gerade Verbindung mit Pfeil 797"/>
            <p:cNvCxnSpPr>
              <a:stCxn id="416" idx="3"/>
              <a:endCxn id="791" idx="1"/>
            </p:cNvCxnSpPr>
            <p:nvPr/>
          </p:nvCxnSpPr>
          <p:spPr bwMode="auto">
            <a:xfrm>
              <a:off x="1763688" y="3536839"/>
              <a:ext cx="1296144" cy="2052401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2" name="Gerade Verbindung mit Pfeil 801"/>
            <p:cNvCxnSpPr>
              <a:stCxn id="741" idx="3"/>
              <a:endCxn id="493" idx="1"/>
            </p:cNvCxnSpPr>
            <p:nvPr/>
          </p:nvCxnSpPr>
          <p:spPr bwMode="auto">
            <a:xfrm flipV="1">
              <a:off x="1763688" y="3789041"/>
              <a:ext cx="1296144" cy="2052054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4" name="Gerade Verbindung mit Pfeil 853"/>
            <p:cNvCxnSpPr>
              <a:endCxn id="808" idx="1"/>
            </p:cNvCxnSpPr>
            <p:nvPr/>
          </p:nvCxnSpPr>
          <p:spPr bwMode="auto">
            <a:xfrm>
              <a:off x="2195736" y="5877272"/>
              <a:ext cx="864096" cy="72008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8" name="Gerade Verbindung mit Pfeil 857"/>
            <p:cNvCxnSpPr>
              <a:endCxn id="808" idx="1"/>
            </p:cNvCxnSpPr>
            <p:nvPr/>
          </p:nvCxnSpPr>
          <p:spPr bwMode="auto">
            <a:xfrm>
              <a:off x="2699792" y="4869160"/>
              <a:ext cx="360040" cy="108012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2" name="Gerade Verbindung mit Pfeil 861"/>
            <p:cNvCxnSpPr>
              <a:endCxn id="808" idx="1"/>
            </p:cNvCxnSpPr>
            <p:nvPr/>
          </p:nvCxnSpPr>
          <p:spPr bwMode="auto">
            <a:xfrm>
              <a:off x="2411760" y="5373216"/>
              <a:ext cx="648072" cy="576064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65" name="Textplatzhalter 5"/>
          <p:cNvSpPr txBox="1">
            <a:spLocks/>
          </p:cNvSpPr>
          <p:nvPr/>
        </p:nvSpPr>
        <p:spPr bwMode="auto">
          <a:xfrm>
            <a:off x="179512" y="836712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u="sng" kern="0" dirty="0" smtClean="0">
                <a:latin typeface="+mn-lt"/>
                <a:cs typeface="+mn-cs"/>
              </a:rPr>
              <a:t>CAUSES</a:t>
            </a:r>
          </a:p>
        </p:txBody>
      </p:sp>
      <p:sp>
        <p:nvSpPr>
          <p:cNvPr id="866" name="Textplatzhalter 5"/>
          <p:cNvSpPr txBox="1">
            <a:spLocks/>
          </p:cNvSpPr>
          <p:nvPr/>
        </p:nvSpPr>
        <p:spPr bwMode="auto">
          <a:xfrm>
            <a:off x="7308304" y="836712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u="sng" kern="0" dirty="0" smtClean="0">
                <a:latin typeface="+mn-lt"/>
                <a:cs typeface="+mn-cs"/>
              </a:rPr>
              <a:t>EFFECTS</a:t>
            </a: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7" name="Textplatzhalter 5"/>
          <p:cNvSpPr txBox="1">
            <a:spLocks/>
          </p:cNvSpPr>
          <p:nvPr/>
        </p:nvSpPr>
        <p:spPr bwMode="auto">
          <a:xfrm>
            <a:off x="3923928" y="836712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u="sng" kern="0" dirty="0" smtClean="0">
                <a:latin typeface="+mn-lt"/>
                <a:cs typeface="+mn-cs"/>
              </a:rPr>
              <a:t>FAILURE</a:t>
            </a: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293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 </a:t>
            </a:r>
            <a:r>
              <a:rPr lang="en-GB" dirty="0" smtClean="0"/>
              <a:t>selection </a:t>
            </a:r>
            <a:r>
              <a:rPr lang="en-GB" dirty="0" smtClean="0"/>
              <a:t>for the </a:t>
            </a:r>
            <a:r>
              <a:rPr lang="en-GB" dirty="0" smtClean="0"/>
              <a:t>experiment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/>
          </a:p>
        </p:txBody>
      </p:sp>
      <p:sp>
        <p:nvSpPr>
          <p:cNvPr id="405" name="Rechteck 404"/>
          <p:cNvSpPr/>
          <p:nvPr/>
        </p:nvSpPr>
        <p:spPr bwMode="auto">
          <a:xfrm>
            <a:off x="7092280" y="1124744"/>
            <a:ext cx="1763688" cy="504057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DYNAMICS</a:t>
            </a:r>
          </a:p>
        </p:txBody>
      </p:sp>
      <p:pic>
        <p:nvPicPr>
          <p:cNvPr id="4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/>
        </p:blipFill>
        <p:spPr bwMode="auto">
          <a:xfrm>
            <a:off x="-36512" y="1340768"/>
            <a:ext cx="761003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" name="Textfeld 428"/>
          <p:cNvSpPr txBox="1"/>
          <p:nvPr/>
        </p:nvSpPr>
        <p:spPr>
          <a:xfrm>
            <a:off x="5816128" y="1556792"/>
            <a:ext cx="32923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Charge </a:t>
            </a:r>
            <a:r>
              <a:rPr lang="de-AT" sz="1600" dirty="0" err="1" smtClean="0"/>
              <a:t>Current</a:t>
            </a:r>
            <a:r>
              <a:rPr lang="de-AT" sz="1600" dirty="0" smtClean="0"/>
              <a:t> (CC)</a:t>
            </a:r>
          </a:p>
          <a:p>
            <a:r>
              <a:rPr lang="de-AT" sz="1600" dirty="0" smtClean="0"/>
              <a:t>Peak </a:t>
            </a:r>
            <a:r>
              <a:rPr lang="de-AT" sz="1600" dirty="0" err="1" smtClean="0"/>
              <a:t>Discharge</a:t>
            </a:r>
            <a:r>
              <a:rPr lang="de-AT" sz="1600" dirty="0" smtClean="0"/>
              <a:t> </a:t>
            </a:r>
            <a:r>
              <a:rPr lang="de-AT" sz="1600" dirty="0" err="1" smtClean="0"/>
              <a:t>Current</a:t>
            </a:r>
            <a:r>
              <a:rPr lang="de-AT" sz="1600" dirty="0" smtClean="0"/>
              <a:t> (PDC)</a:t>
            </a:r>
          </a:p>
          <a:p>
            <a:r>
              <a:rPr lang="de-AT" sz="1600" dirty="0" err="1" smtClean="0"/>
              <a:t>Average</a:t>
            </a:r>
            <a:r>
              <a:rPr lang="de-AT" sz="1600" dirty="0" smtClean="0"/>
              <a:t> </a:t>
            </a:r>
            <a:r>
              <a:rPr lang="de-AT" sz="1600" dirty="0" err="1" smtClean="0"/>
              <a:t>Discharge</a:t>
            </a:r>
            <a:r>
              <a:rPr lang="de-AT" sz="1600" dirty="0" smtClean="0"/>
              <a:t> </a:t>
            </a:r>
            <a:r>
              <a:rPr lang="de-AT" sz="1600" dirty="0" err="1" smtClean="0"/>
              <a:t>Current</a:t>
            </a:r>
            <a:r>
              <a:rPr lang="de-AT" sz="1600" dirty="0" smtClean="0"/>
              <a:t> (ADC)</a:t>
            </a:r>
          </a:p>
          <a:p>
            <a:r>
              <a:rPr lang="de-AT" sz="1600" dirty="0" err="1" smtClean="0"/>
              <a:t>Frequency</a:t>
            </a:r>
            <a:r>
              <a:rPr lang="de-AT" sz="1600" dirty="0" smtClean="0"/>
              <a:t> (F)</a:t>
            </a:r>
            <a:endParaRPr lang="de-AT" sz="1600" dirty="0"/>
          </a:p>
        </p:txBody>
      </p:sp>
      <p:cxnSp>
        <p:nvCxnSpPr>
          <p:cNvPr id="431" name="Gerade Verbindung 430"/>
          <p:cNvCxnSpPr/>
          <p:nvPr/>
        </p:nvCxnSpPr>
        <p:spPr bwMode="auto">
          <a:xfrm flipV="1">
            <a:off x="5199961" y="1736352"/>
            <a:ext cx="683046" cy="1872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Gerade Verbindung 433"/>
          <p:cNvCxnSpPr/>
          <p:nvPr/>
        </p:nvCxnSpPr>
        <p:spPr bwMode="auto">
          <a:xfrm>
            <a:off x="5177928" y="1934655"/>
            <a:ext cx="705079" cy="330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8" name="Gerade Verbindung 437"/>
          <p:cNvCxnSpPr/>
          <p:nvPr/>
        </p:nvCxnSpPr>
        <p:spPr bwMode="auto">
          <a:xfrm>
            <a:off x="5166911" y="1945672"/>
            <a:ext cx="716096" cy="27542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0" name="Gerade Verbindung 439"/>
          <p:cNvCxnSpPr/>
          <p:nvPr/>
        </p:nvCxnSpPr>
        <p:spPr bwMode="auto">
          <a:xfrm>
            <a:off x="5155894" y="1945672"/>
            <a:ext cx="727113" cy="5067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1" name="Ellipse 440"/>
          <p:cNvSpPr/>
          <p:nvPr/>
        </p:nvSpPr>
        <p:spPr bwMode="auto">
          <a:xfrm>
            <a:off x="5436096" y="1340768"/>
            <a:ext cx="3672408" cy="144016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2" name="Ellipse 441"/>
          <p:cNvSpPr/>
          <p:nvPr/>
        </p:nvSpPr>
        <p:spPr bwMode="auto">
          <a:xfrm>
            <a:off x="3203848" y="2132856"/>
            <a:ext cx="2520280" cy="504056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3" name="Rechteck 442"/>
          <p:cNvSpPr/>
          <p:nvPr/>
        </p:nvSpPr>
        <p:spPr bwMode="auto">
          <a:xfrm>
            <a:off x="2123728" y="908720"/>
            <a:ext cx="2376264" cy="5040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ENVIRONMENT</a:t>
            </a:r>
          </a:p>
        </p:txBody>
      </p:sp>
      <p:cxnSp>
        <p:nvCxnSpPr>
          <p:cNvPr id="445" name="Gerade Verbindung mit Pfeil 444"/>
          <p:cNvCxnSpPr/>
          <p:nvPr/>
        </p:nvCxnSpPr>
        <p:spPr bwMode="auto">
          <a:xfrm>
            <a:off x="2699792" y="1340768"/>
            <a:ext cx="720080" cy="1008112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6" name="Ellipse 445"/>
          <p:cNvSpPr/>
          <p:nvPr/>
        </p:nvSpPr>
        <p:spPr bwMode="auto">
          <a:xfrm>
            <a:off x="3635896" y="2492896"/>
            <a:ext cx="3456384" cy="1080120"/>
          </a:xfrm>
          <a:prstGeom prst="ellipse">
            <a:avLst/>
          </a:prstGeom>
          <a:solidFill>
            <a:srgbClr val="00B050">
              <a:alpha val="2000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7" name="Rechteck 446"/>
          <p:cNvSpPr/>
          <p:nvPr/>
        </p:nvSpPr>
        <p:spPr bwMode="auto">
          <a:xfrm>
            <a:off x="6444208" y="2780928"/>
            <a:ext cx="1836712" cy="5040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USEAGE</a:t>
            </a:r>
          </a:p>
        </p:txBody>
      </p:sp>
      <p:sp>
        <p:nvSpPr>
          <p:cNvPr id="448" name="Rechteck 447"/>
          <p:cNvSpPr/>
          <p:nvPr/>
        </p:nvSpPr>
        <p:spPr bwMode="auto">
          <a:xfrm>
            <a:off x="5940152" y="4869160"/>
            <a:ext cx="3024336" cy="72008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à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sym typeface="Wingdings" pitchFamily="2" charset="2"/>
              </a:rPr>
              <a:t> 7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factors chosen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à"/>
              <a:tabLst/>
            </a:pPr>
            <a:r>
              <a:rPr lang="en-US" sz="2400" b="1" dirty="0" smtClean="0">
                <a:solidFill>
                  <a:srgbClr val="FF0000"/>
                </a:solidFill>
              </a:rPr>
              <a:t> huge experiment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704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 animBg="1"/>
      <p:bldP spid="429" grpId="0"/>
      <p:bldP spid="441" grpId="0" animBg="1"/>
      <p:bldP spid="442" grpId="0" animBg="1"/>
      <p:bldP spid="443" grpId="0"/>
      <p:bldP spid="446" grpId="0" animBg="1"/>
      <p:bldP spid="44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kumente und Einstellungen\martin.cifrain\Eigene Dateien\Projekt E03T02\Inhalte\EChem\EDX\Zyklen0-_F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C:\Dokumente und Einstellungen\martin.cifrain\Eigene Dateien\Projekt E03T02\Inhalte\EChem\EDX\Zyklen3000-_FK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3573463"/>
            <a:ext cx="2436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C:\Dokumente und Einstellungen\martin.cifrain\Eigene Dateien\Projekt E03T02\Inhalte\EChem\EDX\Zyklen50-_FK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573463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Cell ageing </a:t>
            </a:r>
          </a:p>
        </p:txBody>
      </p:sp>
      <p:sp>
        <p:nvSpPr>
          <p:cNvPr id="74758" name="Inhaltsplatzhalter 2"/>
          <p:cNvSpPr>
            <a:spLocks noGrp="1"/>
          </p:cNvSpPr>
          <p:nvPr>
            <p:ph idx="1"/>
          </p:nvPr>
        </p:nvSpPr>
        <p:spPr>
          <a:xfrm>
            <a:off x="395288" y="981075"/>
            <a:ext cx="8640762" cy="5400675"/>
          </a:xfrm>
        </p:spPr>
        <p:txBody>
          <a:bodyPr>
            <a:noAutofit/>
          </a:bodyPr>
          <a:lstStyle/>
          <a:p>
            <a:r>
              <a:rPr lang="en-US" altLang="de-DE" sz="1600" b="0" dirty="0" smtClean="0"/>
              <a:t>Many different parameters </a:t>
            </a:r>
            <a:r>
              <a:rPr lang="en-US" altLang="de-DE" sz="1600" dirty="0" smtClean="0"/>
              <a:t>effect the same measured variable</a:t>
            </a:r>
            <a:r>
              <a:rPr lang="en-US" altLang="de-DE" sz="1600" b="0" dirty="0" smtClean="0"/>
              <a:t>, such as power or capacity fade</a:t>
            </a:r>
          </a:p>
          <a:p>
            <a:r>
              <a:rPr lang="en-US" altLang="de-DE" sz="1600" b="0" dirty="0" smtClean="0"/>
              <a:t>It is usually not clearly defined </a:t>
            </a:r>
            <a:r>
              <a:rPr lang="en-US" altLang="de-DE" sz="1600" dirty="0" smtClean="0"/>
              <a:t>which parameter caused ageing of a certain cell at a given usage history </a:t>
            </a:r>
            <a:r>
              <a:rPr lang="en-US" altLang="de-DE" sz="1600" b="0" dirty="0" smtClean="0"/>
              <a:t>without opening the cells and performing sophisticated chemical analysis. </a:t>
            </a:r>
          </a:p>
          <a:p>
            <a:r>
              <a:rPr lang="en-US" altLang="de-DE" sz="1600" b="0" dirty="0" smtClean="0"/>
              <a:t>By applying </a:t>
            </a:r>
            <a:r>
              <a:rPr lang="en-US" altLang="de-DE" sz="1600" dirty="0" smtClean="0"/>
              <a:t>special chemical and spectroscopic methods </a:t>
            </a:r>
            <a:r>
              <a:rPr lang="en-US" altLang="de-DE" sz="1600" b="0" dirty="0" smtClean="0"/>
              <a:t>(e.g. WDX analysis - shown for 5, 50, 3000 cycles - of increasing Fluorine deposition caused by cycling, to determine loss of active material and impedance rise), ageing mechanisms can be postulated and correlation effects can be worked out. </a:t>
            </a:r>
          </a:p>
          <a:p>
            <a:endParaRPr lang="en-US" altLang="de-DE" sz="1600" b="0" dirty="0" smtClean="0"/>
          </a:p>
          <a:p>
            <a:endParaRPr lang="en-US" altLang="de-DE" sz="1600" b="0" dirty="0" smtClean="0"/>
          </a:p>
          <a:p>
            <a:endParaRPr lang="en-US" altLang="de-DE" sz="1600" b="0" dirty="0" smtClean="0"/>
          </a:p>
          <a:p>
            <a:endParaRPr lang="en-US" altLang="de-DE" sz="1600" b="0" dirty="0" smtClean="0"/>
          </a:p>
          <a:p>
            <a:endParaRPr lang="en-US" altLang="de-DE" sz="1600" b="0" dirty="0" smtClean="0"/>
          </a:p>
          <a:p>
            <a:endParaRPr lang="en-US" altLang="de-DE" sz="1600" b="0" dirty="0" smtClean="0"/>
          </a:p>
          <a:p>
            <a:r>
              <a:rPr lang="en-US" altLang="de-DE" sz="1600" b="0" dirty="0" smtClean="0"/>
              <a:t>Physics-based (electrochemical) models can be set up or extended</a:t>
            </a:r>
            <a:endParaRPr lang="de-DE" altLang="de-DE" sz="1600" b="0" dirty="0" smtClean="0"/>
          </a:p>
          <a:p>
            <a:pPr lvl="2"/>
            <a:endParaRPr lang="de-DE" altLang="de-DE" sz="11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627313" y="5300663"/>
            <a:ext cx="628650" cy="3397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600" dirty="0" err="1">
                <a:solidFill>
                  <a:srgbClr val="00466B"/>
                </a:solidFill>
                <a:latin typeface="+mn-lt"/>
              </a:rPr>
              <a:t>resin</a:t>
            </a:r>
            <a:endParaRPr lang="de-DE" sz="1600" dirty="0">
              <a:solidFill>
                <a:srgbClr val="00466B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850" y="3429000"/>
            <a:ext cx="811213" cy="3381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600" dirty="0" err="1">
                <a:solidFill>
                  <a:srgbClr val="00466B"/>
                </a:solidFill>
                <a:latin typeface="+mn-lt"/>
              </a:rPr>
              <a:t>copper</a:t>
            </a:r>
            <a:endParaRPr lang="de-DE" sz="1600" dirty="0">
              <a:solidFill>
                <a:srgbClr val="00466B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58888" y="4292600"/>
            <a:ext cx="1508125" cy="3397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600" dirty="0" err="1">
                <a:solidFill>
                  <a:srgbClr val="00466B"/>
                </a:solidFill>
                <a:latin typeface="+mn-lt"/>
              </a:rPr>
              <a:t>active</a:t>
            </a:r>
            <a:r>
              <a:rPr lang="de-DE" sz="1600" dirty="0">
                <a:solidFill>
                  <a:srgbClr val="00466B"/>
                </a:solidFill>
                <a:latin typeface="+mn-lt"/>
              </a:rPr>
              <a:t> material</a:t>
            </a:r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dirty="0" smtClean="0"/>
              <a:t>New Trends in Parameter Identification, Rio de Janeiro, Brazil</a:t>
            </a:r>
            <a:endParaRPr lang="de-AT" dirty="0" smtClean="0"/>
          </a:p>
        </p:txBody>
      </p:sp>
      <p:cxnSp>
        <p:nvCxnSpPr>
          <p:cNvPr id="12" name="Gerade Verbindung 6"/>
          <p:cNvCxnSpPr/>
          <p:nvPr/>
        </p:nvCxnSpPr>
        <p:spPr bwMode="auto">
          <a:xfrm>
            <a:off x="395288" y="692695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0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3A3E0"/>
              </a:buClr>
              <a:buFont typeface="Wingdings" panose="05000000000000000000" pitchFamily="2" charset="2"/>
              <a:buChar char="§"/>
              <a:defRPr sz="2400" b="1">
                <a:solidFill>
                  <a:srgbClr val="00466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3A3E0"/>
              </a:buClr>
              <a:buFont typeface="Wingdings" panose="05000000000000000000" pitchFamily="2" charset="2"/>
              <a:buChar char="§"/>
              <a:defRPr sz="2000">
                <a:solidFill>
                  <a:srgbClr val="00466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3A3E0"/>
              </a:buClr>
              <a:buFont typeface="Courier New" panose="02070309020205020404" pitchFamily="49" charset="0"/>
              <a:buChar char="o"/>
              <a:defRPr sz="1600">
                <a:solidFill>
                  <a:srgbClr val="00466B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3A3E0"/>
              </a:buClr>
              <a:buFont typeface="Courier New" panose="02070309020205020404" pitchFamily="49" charset="0"/>
              <a:buChar char="o"/>
              <a:defRPr sz="1400">
                <a:solidFill>
                  <a:srgbClr val="00466B"/>
                </a:solidFill>
                <a:latin typeface="Arial Narrow" panose="020B0606020202030204" pitchFamily="34" charset="0"/>
              </a:defRPr>
            </a:lvl4pPr>
            <a:lvl5pPr marL="2057400" indent="-228600" defTabSz="990600">
              <a:spcBef>
                <a:spcPct val="20000"/>
              </a:spcBef>
              <a:buClr>
                <a:srgbClr val="A3A3E0"/>
              </a:buClr>
              <a:buFont typeface="Courier New" panose="02070309020205020404" pitchFamily="49" charset="0"/>
              <a:buChar char="o"/>
              <a:defRPr sz="1200">
                <a:solidFill>
                  <a:srgbClr val="00466B"/>
                </a:solidFill>
                <a:latin typeface="Arial Narrow" panose="020B0606020202030204" pitchFamily="34" charset="0"/>
              </a:defRPr>
            </a:lvl5pPr>
            <a:lvl6pPr marL="25146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A3E0"/>
              </a:buClr>
              <a:buFont typeface="Courier New" panose="02070309020205020404" pitchFamily="49" charset="0"/>
              <a:buChar char="o"/>
              <a:defRPr sz="1200">
                <a:solidFill>
                  <a:srgbClr val="00466B"/>
                </a:solidFill>
                <a:latin typeface="Arial Narrow" panose="020B0606020202030204" pitchFamily="34" charset="0"/>
              </a:defRPr>
            </a:lvl6pPr>
            <a:lvl7pPr marL="29718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A3E0"/>
              </a:buClr>
              <a:buFont typeface="Courier New" panose="02070309020205020404" pitchFamily="49" charset="0"/>
              <a:buChar char="o"/>
              <a:defRPr sz="1200">
                <a:solidFill>
                  <a:srgbClr val="00466B"/>
                </a:solidFill>
                <a:latin typeface="Arial Narrow" panose="020B0606020202030204" pitchFamily="34" charset="0"/>
              </a:defRPr>
            </a:lvl7pPr>
            <a:lvl8pPr marL="34290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A3E0"/>
              </a:buClr>
              <a:buFont typeface="Courier New" panose="02070309020205020404" pitchFamily="49" charset="0"/>
              <a:buChar char="o"/>
              <a:defRPr sz="1200">
                <a:solidFill>
                  <a:srgbClr val="00466B"/>
                </a:solidFill>
                <a:latin typeface="Arial Narrow" panose="020B0606020202030204" pitchFamily="34" charset="0"/>
              </a:defRPr>
            </a:lvl8pPr>
            <a:lvl9pPr marL="3886200" indent="-22860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A3E0"/>
              </a:buClr>
              <a:buFont typeface="Courier New" panose="02070309020205020404" pitchFamily="49" charset="0"/>
              <a:buChar char="o"/>
              <a:defRPr sz="1200">
                <a:solidFill>
                  <a:srgbClr val="00466B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5779" name="Picture 3" descr="39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527425" cy="2822575"/>
          </a:xfrm>
          <a:prstGeom prst="rect">
            <a:avLst/>
          </a:prstGeom>
          <a:noFill/>
          <a:ln w="19050">
            <a:solidFill>
              <a:srgbClr val="0046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396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527425" cy="2822575"/>
          </a:xfrm>
          <a:prstGeom prst="rect">
            <a:avLst/>
          </a:prstGeom>
          <a:noFill/>
          <a:ln w="19050">
            <a:solidFill>
              <a:srgbClr val="0046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5288" y="4667250"/>
            <a:ext cx="37449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400" kern="0" dirty="0" err="1">
                <a:solidFill>
                  <a:srgbClr val="003366"/>
                </a:solidFill>
                <a:latin typeface="+mn-lt"/>
              </a:rPr>
              <a:t>Surface</a:t>
            </a:r>
            <a:r>
              <a:rPr lang="de-DE" sz="1400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sz="1400" kern="0" dirty="0" err="1">
                <a:solidFill>
                  <a:srgbClr val="003366"/>
                </a:solidFill>
                <a:latin typeface="+mn-lt"/>
              </a:rPr>
              <a:t>graphite</a:t>
            </a:r>
            <a:r>
              <a:rPr lang="de-DE" sz="1400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sz="1400" kern="0" dirty="0" err="1">
                <a:solidFill>
                  <a:srgbClr val="003366"/>
                </a:solidFill>
                <a:latin typeface="+mn-lt"/>
              </a:rPr>
              <a:t>anode</a:t>
            </a:r>
            <a:r>
              <a:rPr lang="de-DE" sz="1400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sz="1400" kern="0" dirty="0" err="1">
                <a:solidFill>
                  <a:srgbClr val="003366"/>
                </a:solidFill>
                <a:latin typeface="+mn-lt"/>
              </a:rPr>
              <a:t>prior</a:t>
            </a:r>
            <a:r>
              <a:rPr lang="de-DE" sz="1400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sz="1400" kern="0" dirty="0" err="1">
                <a:solidFill>
                  <a:srgbClr val="003366"/>
                </a:solidFill>
                <a:latin typeface="+mn-lt"/>
              </a:rPr>
              <a:t>to</a:t>
            </a:r>
            <a:r>
              <a:rPr lang="de-DE" sz="1400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sz="1400" kern="0" dirty="0" err="1">
                <a:solidFill>
                  <a:srgbClr val="003366"/>
                </a:solidFill>
                <a:latin typeface="+mn-lt"/>
              </a:rPr>
              <a:t>cycling</a:t>
            </a:r>
            <a:r>
              <a:rPr lang="de-DE" sz="1400" kern="0" dirty="0">
                <a:solidFill>
                  <a:srgbClr val="003366"/>
                </a:solidFill>
                <a:latin typeface="+mn-lt"/>
              </a:rPr>
              <a:t> (1C)</a:t>
            </a:r>
            <a:endParaRPr lang="de-DE" sz="1400" i="1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75238" y="4667250"/>
            <a:ext cx="33480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1400" kern="0" dirty="0" err="1">
                <a:solidFill>
                  <a:srgbClr val="003366"/>
                </a:solidFill>
                <a:latin typeface="+mn-lt"/>
              </a:rPr>
              <a:t>Surface</a:t>
            </a:r>
            <a:r>
              <a:rPr lang="de-DE" sz="1400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sz="1400" kern="0" dirty="0" err="1">
                <a:solidFill>
                  <a:srgbClr val="003366"/>
                </a:solidFill>
                <a:latin typeface="+mn-lt"/>
              </a:rPr>
              <a:t>graphite</a:t>
            </a:r>
            <a:r>
              <a:rPr lang="de-DE" sz="1400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sz="1400" kern="0" dirty="0" err="1">
                <a:solidFill>
                  <a:srgbClr val="003366"/>
                </a:solidFill>
                <a:latin typeface="+mn-lt"/>
              </a:rPr>
              <a:t>anode</a:t>
            </a:r>
            <a:r>
              <a:rPr lang="de-DE" sz="1400" kern="0" dirty="0">
                <a:solidFill>
                  <a:srgbClr val="003366"/>
                </a:solidFill>
                <a:latin typeface="+mn-lt"/>
              </a:rPr>
              <a:t> after</a:t>
            </a:r>
            <a:r>
              <a:rPr lang="de-DE" sz="1400" kern="0" dirty="0">
                <a:solidFill>
                  <a:srgbClr val="003366"/>
                </a:solidFill>
                <a:latin typeface="Arial" charset="0"/>
              </a:rPr>
              <a:t> 300 </a:t>
            </a:r>
            <a:r>
              <a:rPr lang="de-DE" sz="1400" kern="0" dirty="0" err="1">
                <a:solidFill>
                  <a:srgbClr val="003366"/>
                </a:solidFill>
                <a:latin typeface="Arial" charset="0"/>
              </a:rPr>
              <a:t>cycles</a:t>
            </a:r>
            <a:endParaRPr lang="de-DE" sz="1400" i="1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850" y="287338"/>
            <a:ext cx="5545138" cy="620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>
                <a:latin typeface="+mn-lt"/>
                <a:ea typeface="+mj-ea"/>
                <a:cs typeface="+mj-cs"/>
              </a:rPr>
              <a:t>Scanning </a:t>
            </a:r>
            <a:r>
              <a:rPr lang="de-DE" dirty="0" err="1">
                <a:latin typeface="+mn-lt"/>
                <a:ea typeface="+mj-ea"/>
                <a:cs typeface="+mj-cs"/>
              </a:rPr>
              <a:t>electron</a:t>
            </a:r>
            <a:r>
              <a:rPr lang="de-DE" dirty="0">
                <a:latin typeface="+mn-lt"/>
                <a:ea typeface="+mj-ea"/>
                <a:cs typeface="+mj-cs"/>
              </a:rPr>
              <a:t> </a:t>
            </a:r>
            <a:r>
              <a:rPr lang="de-DE" dirty="0" err="1">
                <a:latin typeface="+mn-lt"/>
                <a:ea typeface="+mj-ea"/>
                <a:cs typeface="+mj-cs"/>
              </a:rPr>
              <a:t>microscopy</a:t>
            </a:r>
            <a:r>
              <a:rPr lang="de-DE" dirty="0">
                <a:latin typeface="+mn-lt"/>
                <a:ea typeface="+mj-ea"/>
                <a:cs typeface="+mj-cs"/>
              </a:rPr>
              <a:t> (SEM)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8313" y="5408613"/>
            <a:ext cx="83518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b="1" kern="0" dirty="0">
                <a:solidFill>
                  <a:srgbClr val="003366"/>
                </a:solidFill>
                <a:latin typeface="+mn-lt"/>
              </a:rPr>
              <a:t>Problem: </a:t>
            </a:r>
          </a:p>
          <a:p>
            <a:pPr eaLnBrk="1" hangingPunct="1">
              <a:defRPr/>
            </a:pP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Significant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increase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of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internal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resistance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due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to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growth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of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SEI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and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degradation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of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 </a:t>
            </a:r>
            <a:r>
              <a:rPr lang="de-DE" b="1" kern="0" dirty="0" err="1">
                <a:solidFill>
                  <a:srgbClr val="003366"/>
                </a:solidFill>
                <a:latin typeface="+mn-lt"/>
              </a:rPr>
              <a:t>electrolyte</a:t>
            </a:r>
            <a:r>
              <a:rPr lang="de-DE" b="1" kern="0" dirty="0">
                <a:solidFill>
                  <a:srgbClr val="003366"/>
                </a:solidFill>
                <a:latin typeface="+mn-lt"/>
              </a:rPr>
              <a:t>.</a:t>
            </a:r>
            <a:endParaRPr lang="de-DE" b="1" i="1" kern="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2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cxnSp>
        <p:nvCxnSpPr>
          <p:cNvPr id="14" name="Gerade Verbindung 6"/>
          <p:cNvCxnSpPr/>
          <p:nvPr/>
        </p:nvCxnSpPr>
        <p:spPr bwMode="auto">
          <a:xfrm>
            <a:off x="395288" y="692695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0550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FEM-based model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463"/>
            <a:ext cx="31115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051050"/>
            <a:ext cx="219551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582738"/>
            <a:ext cx="16065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505200"/>
            <a:ext cx="327818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087938" y="3416300"/>
            <a:ext cx="36766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/>
              <a:t>Only </a:t>
            </a:r>
            <a:r>
              <a:rPr lang="de-DE" altLang="de-DE" sz="1800">
                <a:solidFill>
                  <a:schemeClr val="accent2"/>
                </a:solidFill>
              </a:rPr>
              <a:t>Dirichlet boundary conditions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de-DE" sz="1800">
                <a:solidFill>
                  <a:schemeClr val="accent2"/>
                </a:solidFill>
              </a:rPr>
              <a:t>Discretization error </a:t>
            </a:r>
            <a:endParaRPr lang="en-US" altLang="de-DE" sz="1800">
              <a:solidFill>
                <a:schemeClr val="accent2"/>
              </a:solidFill>
            </a:endParaRPr>
          </a:p>
        </p:txBody>
      </p:sp>
      <p:cxnSp>
        <p:nvCxnSpPr>
          <p:cNvPr id="9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7491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Outline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Electrical capacitance tomography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HW setup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Statistical modeling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Inverse problem (Bayesian inference)</a:t>
            </a:r>
          </a:p>
          <a:p>
            <a:pPr lvl="1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Lithium-ion batteries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Electrochemical model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Parameter estimation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Uncertainty quantification</a:t>
            </a:r>
          </a:p>
          <a:p>
            <a:pPr lvl="1"/>
            <a:r>
              <a:rPr lang="en-US" sz="2000" b="1" dirty="0" smtClean="0"/>
              <a:t>Concluding remarks</a:t>
            </a:r>
          </a:p>
          <a:p>
            <a:pPr lvl="1"/>
            <a:endParaRPr lang="en-US" sz="20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523113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Concluding</a:t>
            </a:r>
            <a:r>
              <a:rPr lang="de-AT" dirty="0" smtClean="0"/>
              <a:t> </a:t>
            </a:r>
            <a:r>
              <a:rPr lang="de-AT" dirty="0" err="1" smtClean="0"/>
              <a:t>remarks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err="1" smtClean="0"/>
              <a:t>Two</a:t>
            </a:r>
            <a:r>
              <a:rPr lang="de-AT" dirty="0" smtClean="0"/>
              <a:t> different </a:t>
            </a:r>
            <a:r>
              <a:rPr lang="de-AT" dirty="0" err="1" smtClean="0"/>
              <a:t>examples</a:t>
            </a:r>
            <a:endParaRPr lang="de-AT" dirty="0" smtClean="0"/>
          </a:p>
          <a:p>
            <a:pPr lvl="1">
              <a:buFont typeface="Arial" pitchFamily="34" charset="0"/>
              <a:buChar char="•"/>
            </a:pPr>
            <a:r>
              <a:rPr lang="de-AT" dirty="0" err="1" smtClean="0"/>
              <a:t>Electrical</a:t>
            </a:r>
            <a:r>
              <a:rPr lang="de-AT" dirty="0" smtClean="0"/>
              <a:t> </a:t>
            </a:r>
            <a:r>
              <a:rPr lang="de-AT" dirty="0" err="1" smtClean="0"/>
              <a:t>capacitance</a:t>
            </a:r>
            <a:r>
              <a:rPr lang="de-AT" dirty="0" smtClean="0"/>
              <a:t> </a:t>
            </a:r>
            <a:r>
              <a:rPr lang="de-AT" dirty="0" err="1" smtClean="0"/>
              <a:t>tomography</a:t>
            </a:r>
            <a:r>
              <a:rPr lang="de-AT" dirty="0" smtClean="0"/>
              <a:t> (ECT)</a:t>
            </a:r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Lithium-Ion </a:t>
            </a:r>
            <a:r>
              <a:rPr lang="de-AT" dirty="0" err="1" smtClean="0"/>
              <a:t>electrochemical</a:t>
            </a:r>
            <a:r>
              <a:rPr lang="de-AT" dirty="0" smtClean="0"/>
              <a:t> </a:t>
            </a:r>
            <a:r>
              <a:rPr lang="de-AT" dirty="0" err="1" smtClean="0"/>
              <a:t>cell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err="1" smtClean="0"/>
              <a:t>Bayesian</a:t>
            </a:r>
            <a:r>
              <a:rPr lang="de-AT" dirty="0" smtClean="0"/>
              <a:t> </a:t>
            </a:r>
            <a:r>
              <a:rPr lang="de-AT" dirty="0" err="1" smtClean="0"/>
              <a:t>inference</a:t>
            </a:r>
            <a:r>
              <a:rPr lang="de-AT" dirty="0" smtClean="0"/>
              <a:t> (MCMC, </a:t>
            </a:r>
            <a:r>
              <a:rPr lang="de-AT" dirty="0" err="1" smtClean="0"/>
              <a:t>recursive</a:t>
            </a:r>
            <a:r>
              <a:rPr lang="de-AT" dirty="0" smtClean="0"/>
              <a:t> </a:t>
            </a:r>
            <a:r>
              <a:rPr lang="de-AT" dirty="0" err="1" smtClean="0"/>
              <a:t>filtering</a:t>
            </a:r>
            <a:r>
              <a:rPr lang="de-AT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Surrogate </a:t>
            </a:r>
            <a:r>
              <a:rPr lang="de-AT" dirty="0" err="1" smtClean="0"/>
              <a:t>parameter</a:t>
            </a:r>
            <a:r>
              <a:rPr lang="de-AT" dirty="0" smtClean="0"/>
              <a:t> </a:t>
            </a:r>
            <a:r>
              <a:rPr lang="de-AT" dirty="0" err="1"/>
              <a:t>e</a:t>
            </a:r>
            <a:r>
              <a:rPr lang="de-AT" dirty="0" err="1" smtClean="0"/>
              <a:t>stimation</a:t>
            </a:r>
            <a:r>
              <a:rPr lang="de-AT" dirty="0" smtClean="0"/>
              <a:t> </a:t>
            </a:r>
            <a:r>
              <a:rPr lang="de-AT" dirty="0" err="1"/>
              <a:t>m</a:t>
            </a:r>
            <a:r>
              <a:rPr lang="de-AT" dirty="0" err="1" smtClean="0"/>
              <a:t>ethod</a:t>
            </a:r>
            <a:r>
              <a:rPr lang="de-AT" dirty="0" smtClean="0"/>
              <a:t> </a:t>
            </a:r>
            <a:r>
              <a:rPr lang="de-AT" dirty="0" err="1" smtClean="0"/>
              <a:t>based</a:t>
            </a:r>
            <a:r>
              <a:rPr lang="de-AT" dirty="0" smtClean="0"/>
              <a:t> on </a:t>
            </a:r>
            <a:r>
              <a:rPr lang="de-AT" dirty="0" err="1" smtClean="0"/>
              <a:t>space</a:t>
            </a:r>
            <a:r>
              <a:rPr lang="de-AT" dirty="0" smtClean="0"/>
              <a:t> </a:t>
            </a:r>
            <a:r>
              <a:rPr lang="de-AT" dirty="0" err="1" smtClean="0"/>
              <a:t>mapping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err="1" smtClean="0"/>
              <a:t>Uncertainty</a:t>
            </a:r>
            <a:r>
              <a:rPr lang="de-AT" dirty="0" smtClean="0"/>
              <a:t> </a:t>
            </a:r>
            <a:r>
              <a:rPr lang="de-AT" dirty="0" err="1" smtClean="0"/>
              <a:t>quantification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Bayesian</a:t>
            </a:r>
            <a:r>
              <a:rPr lang="de-AT" dirty="0" smtClean="0"/>
              <a:t> </a:t>
            </a:r>
            <a:r>
              <a:rPr lang="de-AT" dirty="0" err="1" smtClean="0"/>
              <a:t>statistics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err="1" smtClean="0"/>
              <a:t>Ageing</a:t>
            </a:r>
            <a:r>
              <a:rPr lang="de-AT" dirty="0" smtClean="0"/>
              <a:t> </a:t>
            </a:r>
            <a:r>
              <a:rPr lang="de-AT" dirty="0" err="1" smtClean="0"/>
              <a:t>implies</a:t>
            </a:r>
            <a:r>
              <a:rPr lang="de-AT" dirty="0" smtClean="0"/>
              <a:t> time-variant </a:t>
            </a:r>
            <a:r>
              <a:rPr lang="de-AT" dirty="0" err="1" smtClean="0"/>
              <a:t>parameters</a:t>
            </a:r>
            <a:endParaRPr lang="de-AT" dirty="0" smtClean="0"/>
          </a:p>
          <a:p>
            <a:pPr lvl="1">
              <a:buFont typeface="Arial" pitchFamily="34" charset="0"/>
              <a:buChar char="•"/>
            </a:pPr>
            <a:r>
              <a:rPr lang="de-AT" dirty="0" smtClean="0"/>
              <a:t>Not </a:t>
            </a:r>
            <a:r>
              <a:rPr lang="de-AT" dirty="0" err="1" smtClean="0"/>
              <a:t>yet</a:t>
            </a:r>
            <a:r>
              <a:rPr lang="de-AT" dirty="0" smtClean="0"/>
              <a:t> </a:t>
            </a:r>
            <a:r>
              <a:rPr lang="de-AT" dirty="0" err="1" smtClean="0"/>
              <a:t>fully</a:t>
            </a:r>
            <a:r>
              <a:rPr lang="de-AT" dirty="0" smtClean="0"/>
              <a:t> </a:t>
            </a:r>
            <a:r>
              <a:rPr lang="de-AT" dirty="0" err="1" smtClean="0"/>
              <a:t>understood</a:t>
            </a:r>
            <a:endParaRPr lang="de-AT" dirty="0" smtClean="0"/>
          </a:p>
          <a:p>
            <a:pPr lvl="1">
              <a:buFont typeface="Arial" pitchFamily="34" charset="0"/>
              <a:buChar char="•"/>
            </a:pPr>
            <a:r>
              <a:rPr lang="de-AT" dirty="0" err="1" smtClean="0"/>
              <a:t>Active</a:t>
            </a:r>
            <a:r>
              <a:rPr lang="de-AT" dirty="0" smtClean="0"/>
              <a:t>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field</a:t>
            </a:r>
            <a:r>
              <a:rPr lang="de-AT" dirty="0" smtClean="0"/>
              <a:t> </a:t>
            </a:r>
            <a:endParaRPr lang="de-A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Obrigado!</a:t>
            </a:r>
            <a:endParaRPr lang="de-AT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0" y="3861048"/>
            <a:ext cx="9144000" cy="1584176"/>
          </a:xfrm>
        </p:spPr>
        <p:txBody>
          <a:bodyPr/>
          <a:lstStyle/>
          <a:p>
            <a:pPr algn="ctr"/>
            <a:r>
              <a:rPr lang="de-AT" b="1" dirty="0" smtClean="0"/>
              <a:t>Daniel Watzenig</a:t>
            </a:r>
          </a:p>
          <a:p>
            <a:pPr algn="ctr"/>
            <a:r>
              <a:rPr lang="de-AT" dirty="0" smtClean="0"/>
              <a:t>Graz University of Technology</a:t>
            </a:r>
          </a:p>
          <a:p>
            <a:pPr algn="ctr"/>
            <a:r>
              <a:rPr lang="de-AT" dirty="0" err="1"/>
              <a:t>a</a:t>
            </a:r>
            <a:r>
              <a:rPr lang="de-AT" dirty="0" err="1" smtClean="0"/>
              <a:t>nd</a:t>
            </a:r>
            <a:endParaRPr lang="de-AT" dirty="0" smtClean="0"/>
          </a:p>
          <a:p>
            <a:pPr algn="ctr"/>
            <a:r>
              <a:rPr lang="de-AT" dirty="0" smtClean="0"/>
              <a:t>VIRTUAL VEHICLE Research Center Graz</a:t>
            </a:r>
          </a:p>
          <a:p>
            <a:pPr algn="ctr"/>
            <a:endParaRPr lang="de-AT" dirty="0" smtClean="0"/>
          </a:p>
          <a:p>
            <a:pPr algn="ctr"/>
            <a:r>
              <a:rPr lang="de-AT" b="1" dirty="0" smtClean="0"/>
              <a:t>Matthias K. Scharrer</a:t>
            </a:r>
          </a:p>
          <a:p>
            <a:pPr algn="ctr"/>
            <a:r>
              <a:rPr lang="de-AT" dirty="0" smtClean="0"/>
              <a:t>VIRTUAL VEHICLE Research Center Graz</a:t>
            </a:r>
          </a:p>
          <a:p>
            <a:pPr algn="ctr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8418973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FEM-based model - different meshes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246188"/>
            <a:ext cx="386715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247775"/>
            <a:ext cx="3914776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457575"/>
            <a:ext cx="3873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219825" y="4594225"/>
            <a:ext cx="2581275" cy="1387475"/>
          </a:xfrm>
        </p:spPr>
        <p:txBody>
          <a:bodyPr>
            <a:normAutofit fontScale="92500"/>
          </a:bodyPr>
          <a:lstStyle/>
          <a:p>
            <a:r>
              <a:rPr lang="de-DE" altLang="de-DE" smtClean="0"/>
              <a:t>mesh #1: 400 DoF         </a:t>
            </a:r>
          </a:p>
          <a:p>
            <a:r>
              <a:rPr lang="de-DE" altLang="de-DE" smtClean="0"/>
              <a:t>mesh #4: 926 DoF</a:t>
            </a:r>
          </a:p>
          <a:p>
            <a:r>
              <a:rPr lang="de-DE" altLang="de-DE" smtClean="0"/>
              <a:t>mesh #10: 3182 DoF</a:t>
            </a:r>
            <a:endParaRPr lang="en-US" altLang="de-DE" smtClean="0"/>
          </a:p>
        </p:txBody>
      </p:sp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1543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6"/>
          <p:cNvCxnSpPr/>
          <p:nvPr/>
        </p:nvCxnSpPr>
        <p:spPr bwMode="auto">
          <a:xfrm>
            <a:off x="395536" y="683171"/>
            <a:ext cx="547260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95536" y="6597352"/>
            <a:ext cx="2160240" cy="21602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smtClean="0"/>
              <a:t>D. Watzenig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597352"/>
            <a:ext cx="3888432" cy="216024"/>
          </a:xfrm>
        </p:spPr>
        <p:txBody>
          <a:bodyPr/>
          <a:lstStyle/>
          <a:p>
            <a:r>
              <a:rPr lang="pt-BR" smtClean="0"/>
              <a:t>New Trends in Parameter Identification, Rio de Janeiro, Brazil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7152603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narray}&#10;\mathbf{x}_k &amp; = &amp; \mathbf{f}(\mathbf{x}_{k-1}, \mathbf{v}_{k-1})%&#10;\label{eqn:statetransition} \nonumber \\ \nonumber&#10;\mathbf{z}_k &amp; = &amp; \mathbf{h}(\mathbf{x}_{k}, \mathbf{w}_{k})%&#10;\label{eqn:measurement}&#10;\end{eqnarray}\end{document}&#10;"/>
  <p:tag name="EXTERNALNAME" val="txp_fig"/>
  <p:tag name="BLEND" val="Falsch"/>
  <p:tag name="TRANSPARENT" val="Wahr"/>
  <p:tag name="KEEPFILES" val="Falsch"/>
  <p:tag name="DEBUGPAUSE" val="Falsch"/>
  <p:tag name="RESOLUTION" val="2400"/>
  <p:tag name="TIMEOUT" val="(none)"/>
  <p:tag name="BOXWIDTH" val="348"/>
  <p:tag name="BOXHEIGHT" val="366"/>
  <p:tag name="BOXFONT" val="10"/>
  <p:tag name="BOXWRAP" val="Falsch"/>
  <p:tag name="WORKAROUNDTRANSPARENCYBUG" val="Falsch"/>
  <p:tag name="BITMAPFORMAT" val="pngmono"/>
  <p:tag name="DEBUGINTERACTIVE" val="Wahr"/>
  <p:tag name="ORIGWIDTH" val="202"/>
  <p:tag name="PICTUREFILESIZE" val="378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eps}{\varepsilon}&#10;&#10;\makeatletter&#10;\newcommand*{\defeq}{\mathrel{\rlap{%&#10;                     \raisebox{0.3ex}{$\m@th\cdot$}}%&#10;                     \raisebox{-0.3ex}{$\m@th\cdot$}}\hspace{-1.2pt}%&#10;                     =}&#10;\makeatother&#10;\begin{document}&#10;&#10;$p\defeq\left(k_{a}, c_{s,c,0}, \alpha\right)^{T}$&#10;&#10;\end{document}"/>
  <p:tag name="IGUANATEXSIZE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eps}{\varepsilon}&#10;\newcommand{\ds}{\mathrm{d}s}&#10;\newcommand{\dtau}{\mathrm{d}\tau}&#10;\newcommand{\vectorize}[1]{\mathbf{\mathrm{#1}}}&#10;&#10;\makeatletter&#10;\newcommand*{\defeq}{\mathrel{\rlap{%&#10;                     \raisebox{0.3ex}{$\m@th\cdot$}}%&#10;                     \raisebox{-0.3ex}{$\m@th\cdot$}}\hspace{-1.2pt}%&#10;                     =}&#10;\makeatother&#10;\begin{document}&#10;&#10;\begin{equation*}&#10;J\left(\vectorize{p}\right) \defeq \frac{1}{2}\int_{t}\!\int_{\Gamma_{c}} \!\left(f\left(\tau;\vectorize{p}\right) - \hat{\varphi}_{s}\left(\tau\right)\right)^{2}\, \ds(x)\dtau&#10;\end{equation*}&#10;&#10;\end{document}"/>
  <p:tag name="IGUANATEXSIZE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gather*}&#10;\begin{aligned}&#10;M\,\frac{\partial u}{\partial t}&#10;+\mathcal{A}\left(u\right)\,u&#10;+d\left(u\right)&#10;&amp;=g\\&#10;\alpha\,\partial_{\nu_{\mathcal{A}}}u + b\left(u\right) &amp;= h&#10;\end{aligned}\end{gather*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gather*}&#10;\begin{aligned}&#10;M\,\frac{\partial v}{\partial t}&#10;+\mathcal{A}\left(\hat{u}\right)\,v&#10;+D\,v&#10;&amp;=g\left(\hat{u}\right)\\&#10;\alpha\,\partial_{\nu_{\mathcal{A}}}v + B\,v&#10;&amp;= h\left(\hat{u}\right)&#10;\end{aligned}\end{gather*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v$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nabla_{\mathrm{p}}v$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nabla_{\mathrm{b}}v$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nabla_{\mathrm{p}}u$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gather*}&#10;\begin{aligned}&#10;M\,\frac{\partial u}{\partial t}&#10;+\mathcal{A}\left(u\right)\,u&#10;+d\left(u\right)&#10;&amp;=g\\&#10;\alpha\,\partial_{\nu_{\mathcal{A}}}u + b\left(u\right) &amp;= h&#10;\end{aligned}\end{gather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}\label{state}&#10;\begin{split}\nonumber&#10;    \boldsymbol{\varepsilon}_{r,k} &amp;= \mathbf{A}\,\boldsymbol{\varepsilon}_{r,k-1} + \mathbf{w}_{k-1} \\&#10;    \mathbf{V}_k &amp;= \mathbf{h}(\boldsymbol{\varepsilon}_{r,k}) + \mathbf{v}_k&#10;\end{split}&#10;\end{equation}&#10;\end{document}&#10;"/>
  <p:tag name="EXTERNALNAME" val="txp_fig"/>
  <p:tag name="BLEND" val="Falsch"/>
  <p:tag name="TRANSPARENT" val="Wahr"/>
  <p:tag name="KEEPFILES" val="Falsch"/>
  <p:tag name="DEBUGPAUSE" val="Falsch"/>
  <p:tag name="RESOLUTION" val="2400"/>
  <p:tag name="TIMEOUT" val="(none)"/>
  <p:tag name="BOXWIDTH" val="348"/>
  <p:tag name="BOXHEIGHT" val="366"/>
  <p:tag name="BOXFONT" val="10"/>
  <p:tag name="BOXWRAP" val="Falsch"/>
  <p:tag name="WORKAROUNDTRANSPARENCYBUG" val="Falsch"/>
  <p:tag name="BITMAPFORMAT" val="pngmono"/>
  <p:tag name="DEBUGINTERACTIVE" val="Wahr"/>
  <p:tag name="ORIGWIDTH" val="220"/>
  <p:tag name="PICTUREFILESIZE" val="4234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gather*}&#10;\begin{aligned}&#10;M\,\frac{\partial v}{\partial t}&#10;+\mathcal{A}\left(\hat{u}\right)\,v&#10;+D\,v&#10;&amp;=g\left(\hat{u}\right)\\&#10;\alpha\,\partial_{\nu_{\mathcal{A}}}v + B\,v&#10;&amp;= h\left(\hat{u}\right)&#10;\end{aligned}\end{gather*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gather*}&#10;\begin{aligned}&#10;-M^{T}\,\frac{\partial v^{*}}{\partial t}&#10;+\mathcal{A}^{T}\left(\hat{u}\right)\,v^{*}&#10;+D^{T}\,v^{*}&#10;&amp;=0\\&#10;\alpha\,\partial_{\nu_{\mathcal{A}}}v^{*} + B^{T}\,v^{*}&#10;&amp;= h^{*}\left(v, \hat{\varphi}_s\right)&#10;\end{aligned}\end{gather*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gather*}&#10;\begin{aligned}&#10;h^{*}\left(v, \hat{\varphi}_s\right)=\begin{cases}v_{\varphi_s}-\hat{\varphi}_s &amp; \mbox {on }\Gamma_c\\&#10;             0 &amp; \mbox {else}\end{cases}&#10;\end{aligned}\end{gather*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v^{*}$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nabla_{\mathrm{p}}v$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nabla_{\mathrm{b}}v$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eps}{\varepsilon}&#10;\newcommand{\vectorize}[1]{\mathbf{\mathrm{#1}}}&#10;&#10;\makeatletter&#10;\newcommand*{\defeq}{\mathrel{\rlap{%&#10;                     \raisebox{0.3ex}{$\m@th\cdot$}}%&#10;                     \raisebox{-0.3ex}{$\m@th\cdot$}}\hspace{-1.2pt}%&#10;                     =}&#10;\makeatother&#10;\begin{document}&#10;&#10;$\vectorize{p}\defeq\left(k_{a}, c_{s,c,0}, \alpha\right)^{T}$&#10;&#10;\end{document}"/>
  <p:tag name="IGUANATEXSIZE" val="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eps}{\varepsilon}&#10;\newcommand{\ds}{\mathrm{d}s}&#10;\newcommand{\dtau}{\mathrm{d}\tau}&#10;\newcommand{\vectorize}[1]{\mathbf{\mathrm{#1}}}&#10;&#10;\makeatletter&#10;\newcommand*{\defeq}{\mathrel{\rlap{%&#10;                     \raisebox{0.3ex}{$\m@th\cdot$}}%&#10;                     \raisebox{-0.3ex}{$\m@th\cdot$}}\hspace{-1.2pt}%&#10;                     =}&#10;\makeatother&#10;\begin{document}&#10;&#10;\begin{equation*}&#10;J\left(\vectorize{p}\right) \defeq \frac{1}{2}\int_{t}\!\int_{\Gamma_{c}} \!\left(f\left(\tau;\vectorize{p}\right) - \hat{\varphi}_{s}\left(\tau\right)\right)^{2}\, \ds(x)\dtau&#10;\end{equation*}&#10;&#10;\end{document}"/>
  <p:tag name="IGUANATEXSIZE" val="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eps}{\varepsilon}&#10;\newcommand{\vectorize}[1]{\mathbf{\mathrm{#1}}}&#10;&#10;\makeatletter&#10;\newcommand*{\defeq}{\mathrel{\rlap{%&#10;                     \raisebox{0.3ex}{$\m@th\cdot$}}%&#10;                     \raisebox{-0.3ex}{$\m@th\cdot$}}\hspace{-1.2pt}%&#10;                     =}&#10;\makeatother&#10;\begin{document}&#10;&#10;$\bar{\vectorize{p}}=(10^{-7}mol\, m^{-2} s^{-1}, 8567mol\,m^{-3}, 0.5)$&#10;&#10;\end{document}"/>
  <p:tag name="IGUANATEXSIZE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eps}{\varepsilon}&#10;\newcommand{\vectorize}[1]{\mathbf{\mathrm{#1}}}&#10;&#10;\makeatletter&#10;\newcommand*{\defeq}{\mathrel{\rlap{%&#10;                     \raisebox{0.3ex}{$\m@th\cdot$}}%&#10;                     \raisebox{-0.3ex}{$\m@th\cdot$}}\hspace{-1.2pt}%&#10;                     =}&#10;\makeatother&#10;\begin{document}&#10;&#10;$\vectorize{p}_{a} = (10^{-8} mol\, m^{-2} s^{-1}, 5000mol\,m^{-3}, 0.25)$&#10;&#10;\end{document}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}\nonumber&#10;    \mathbf{V}_k \approx \mathbf{V}_i + \mathbf{J}(\boldsymbol{\varepsilon}_{r,i})\,\boldsymbol{\varepsilon}_{r,k} + \boldsymbol{v}_k&#10;\end{equation}&#10;\end{document}&#10;"/>
  <p:tag name="EXTERNALNAME" val="txp_fig"/>
  <p:tag name="BLEND" val="Falsch"/>
  <p:tag name="TRANSPARENT" val="Wahr"/>
  <p:tag name="KEEPFILES" val="Falsch"/>
  <p:tag name="DEBUGPAUSE" val="Falsch"/>
  <p:tag name="RESOLUTION" val="1200"/>
  <p:tag name="TIMEOUT" val="(none)"/>
  <p:tag name="BOXWIDTH" val="348"/>
  <p:tag name="BOXHEIGHT" val="411"/>
  <p:tag name="BOXFONT" val="10"/>
  <p:tag name="BOXWRAP" val="Falsch"/>
  <p:tag name="WORKAROUNDTRANSPARENCYBUG" val="Falsch"/>
  <p:tag name="BITMAPFORMAT" val="pngmono"/>
  <p:tag name="DEBUGINTERACTIVE" val="Wahr"/>
  <p:tag name="ORIGWIDTH" val="257"/>
  <p:tag name="PICTUREFILESIZE" val="1268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eps}{\varepsilon}&#10;\newcommand{\vectorize}[1]{\mathbf{\mathrm{#1}}}&#10;&#10;\makeatletter&#10;\newcommand*{\defeq}{\mathrel{\rlap{%&#10;                     \raisebox{0.3ex}{$\m@th\cdot$}}%&#10;                     \raisebox{-0.3ex}{$\m@th\cdot$}}\hspace{-1.2pt}%&#10;                     =}&#10;\makeatother&#10;\begin{document}&#10;&#10;$\vectorize{p}_{b} = (10^{-6} mol\, m^{-2} s^{-1}, 12000mol\,m^{-3},0.75)$&#10;&#10;\end{document}"/>
  <p:tag name="IGUANATEXSIZE" val="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eps}{\varepsilon}&#10;\newcommand{\ds}{\mathrm{d}s}&#10;\newcommand{\dtau}{\mathrm{d}\tau}&#10;\newcommand{\vectorize}[1]{\mathbf{\mathrm{#1}}}&#10;&#10;\makeatletter&#10;\newcommand*{\defeq}{\mathrel{\rlap{%&#10;                     \raisebox{0.3ex}{$\m@th\cdot$}}%&#10;                     \raisebox{-0.3ex}{$\m@th\cdot$}}\hspace{-1.2pt}%&#10;                     =}&#10;\makeatother&#10;\begin{document}&#10;&#10;\begin{gather*}&#10;\begin{aligned}&#10;J_{map}\left(\vectorize{b}\right) &amp;\defeq \frac{1}{2}\int_{t}\!\int_{\Gamma_{c}} \!\left(c\left(\tau;\vectorize{b}\right) - f\left(\tau;\vectorize{p}\right)\right)^{2}\, \ds(x)\dtau\\&#10;J_{sur}\left(\vectorize{p}\right) &amp;\defeq&#10;  \frac{1}{2}\int_{t}\!\int_{\Gamma_{c}} \! \left(c\left(\tau;\pi\left(\vectorize{p}\right)\right) - \hat{\varphi}_{s}\left(\tau\right)\right)^{2}\, \ds(x)\dtau&#10;\end{aligned}&#10;\end{gather*}&#10;&#10;\end{document}"/>
  <p:tag name="IGUANATEXSIZE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thetab}{{\mbox{\boldmath $ \theta$}}}&#10;\begin{document}&#10;$y_{i} =&#10;f(x_i;\thetab) + \epsilon_{i}$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thetab}{{\mbox{\boldmath $ \theta$}}}&#10;\begin{document}&#10;$&#10;\pi({\mbox{\boldmath $\theta|y$}})&#10;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thetab}{{\mbox{\boldmath $ \theta$}}}&#10;\begin{document}&#10;\begin{eqnarray*}&#10;\pi({\mbox{\boldmath $\theta|y$}}) = \frac{p({\mbox{\boldmath&#10;$y|\theta$}}) \pi({\mbox{\boldmath $\theta$}})}{&#10;p({\mbox{\boldmath $y$}})}&#10;= \frac{p({\mbox{\boldmath&#10;$y|\theta$}}) \pi({\mbox{\boldmath $\theta$}})}{\int&#10;p({\mbox{\boldmath $y|\theta$}}) \pi({\mbox{\boldmath&#10;$\theta$}})d{\mbox{\boldmath $\theta$}}}.&#10;\end{eqnarray*}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thetab}{{\mbox{\boldmath $ \theta$}}}&#10;\begin{document}&#10;\begin{eqnarray*}&#10;p({\mbox{\boldmath $y|\theta$}})  =  \prod_{i=1}^{n}&#10;\frac{1}{\sqrt{2 \pi \sigma^{2}}} \exp \left\{&#10;-(y_{i}-f({\mbox{\boldmath $x;\theta$}}))^{2}/2 \sigma^{2}&#10;\right\}&#10;\end{eqnarray*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thetab}{{\mbox{\boldmath $ \theta$}}}&#10;\begin{document}&#10;\(\pi({\mbox{\boldmath&#10;$\theta$}})\)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thetab}{{\mbox{\boldmath $ \theta$}}}&#10;\begin{document}&#10;\begin{eqnarray*}&#10;\pi({\mbox{\boldmath $\theta|y$}})&#10;\end{eqnarray*}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thetab}{{\mbox{\boldmath $ \theta$}}}&#10;\begin{document}&#10;\begin{enumerate}&#10;\item Initialize by choosing a starting point $\theta_1$&#10;\item Choose a new candidate $\hat \theta$ from a suitable&#10;{\bf proposal distribution} $q(.|\theta_n)$, that may depend on&#10;the previous point of the chain. &#10;\item  \textbf{Accept} the&#10;candidate  with probability&#10;\begin{equation*}&#10;    \alpha(\theta_n,\hat \theta) = \min\left( 1,\frac{\pi(\hat \theta)}{\pi(\theta_n) } \right).&#10;\end{equation*}&#10; If rejected, repeat the previous point in the chain.&#10;Go back to step 2.&#10;\end{enumerate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\begin{equation}\nonumber&#10;\hat{\boldsymbol{\varepsilon}}_{r,k}=\hat{\boldsymbol{\varepsilon}}_{r,k}^-+ \mathbf{K}_k\left&#10;            [\overline{\mathbf{y}}_k-\overline{\mathbf{h}}(\hat{\mathbf{x}}_k^-)&#10;            \right ]&#10;\end{equation}&#10;\end{document}&#10;"/>
  <p:tag name="EXTERNALNAME" val="txp_fig"/>
  <p:tag name="BLEND" val="Falsch"/>
  <p:tag name="TRANSPARENT" val="Wahr"/>
  <p:tag name="KEEPFILES" val="Falsch"/>
  <p:tag name="DEBUGPAUSE" val="Falsch"/>
  <p:tag name="RESOLUTION" val="2400"/>
  <p:tag name="TIMEOUT" val="(none)"/>
  <p:tag name="BOXWIDTH" val="348"/>
  <p:tag name="BOXHEIGHT" val="411"/>
  <p:tag name="BOXFONT" val="10"/>
  <p:tag name="BOXWRAP" val="Falsch"/>
  <p:tag name="WORKAROUNDTRANSPARENCYBUG" val="Falsch"/>
  <p:tag name="BITMAPFORMAT" val="pngmono"/>
  <p:tag name="DEBUGINTERACTIVE" val="Wahr"/>
  <p:tag name="ORIGWIDTH" val="277"/>
  <p:tag name="PICTUREFILESIZE" val="358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} \nonumber&#10;    \left( \begin{array}{c} \mathbf{V}_k \\  \mathbf{0} \end{array} \right) = \left( \begin{array}{c}&#10;    \mathbf{h}(\boldsymbol{\varepsilon}_{r,k}) \\  \alpha_k \, \mathbf{L} \,&#10;    \boldsymbol{\varepsilon}_{r,k} \end{array} \right) + \left( \begin{array}{c}&#10;    \mathbf{v}_k \\ \mathbf{v}_{\alpha,k} \end{array} \right)&#10;\end{equation}&#10;\end{document}&#10;"/>
  <p:tag name="EXTERNALNAME" val="txp_fig"/>
  <p:tag name="BLEND" val="Falsch"/>
  <p:tag name="TRANSPARENT" val="Wahr"/>
  <p:tag name="KEEPFILES" val="Falsch"/>
  <p:tag name="DEBUGPAUSE" val="Falsch"/>
  <p:tag name="RESOLUTION" val="1200"/>
  <p:tag name="TIMEOUT" val="(none)"/>
  <p:tag name="BOXWIDTH" val="348"/>
  <p:tag name="BOXHEIGHT" val="366"/>
  <p:tag name="BOXFONT" val="10"/>
  <p:tag name="BOXWRAP" val="Falsch"/>
  <p:tag name="WORKAROUNDTRANSPARENCYBUG" val="Falsch"/>
  <p:tag name="BITMAPFORMAT" val="pngmono"/>
  <p:tag name="DEBUGINTERACTIVE" val="Wahr"/>
  <p:tag name="ORIGWIDTH" val="326"/>
  <p:tag name="PICTUREFILESIZE" val="25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}&#10;f_{\mathbf{x}}(\mathbf{x}) \approx \{ \mathbf{x}^{(m)},&#10;w^{(m)}\}_{m=1,\ldots,N} \nonumber&#10;\end{equation}&#10;\end{document}&#10;"/>
  <p:tag name="EXTERNALNAME" val="txp_fig"/>
  <p:tag name="BLEND" val="Falsch"/>
  <p:tag name="TRANSPARENT" val="Wahr"/>
  <p:tag name="KEEPFILES" val="Falsch"/>
  <p:tag name="DEBUGPAUSE" val="Falsch"/>
  <p:tag name="RESOLUTION" val="2400"/>
  <p:tag name="TIMEOUT" val="(none)"/>
  <p:tag name="BOXWIDTH" val="348"/>
  <p:tag name="BOXHEIGHT" val="366"/>
  <p:tag name="BOXFONT" val="10"/>
  <p:tag name="BOXWRAP" val="Falsch"/>
  <p:tag name="WORKAROUNDTRANSPARENCYBUG" val="Falsch"/>
  <p:tag name="BITMAPFORMAT" val="pngmono"/>
  <p:tag name="DEBUGINTERACTIVE" val="Wahr"/>
  <p:tag name="ORIGWIDTH" val="284"/>
  <p:tag name="PICTUREFILESIZE" val="3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}\label{Bayes}&#10;    p(\mathbf{x}_k|\mathbf{Z}_k) = \frac{p(\mathbf{z}_k|\mathbf{x}_k)p(\mathbf{x}_k|\mathbf{Z}_{k-1})}&#10;    {p(\mathbf{Z}_k)} \nonumber&#10;\end{equation}&#10;\end{document}&#10;"/>
  <p:tag name="EXTERNALNAME" val="txp_fig"/>
  <p:tag name="BLEND" val="Falsch"/>
  <p:tag name="TRANSPARENT" val="Wahr"/>
  <p:tag name="KEEPFILES" val="Falsch"/>
  <p:tag name="DEBUGPAUSE" val="Falsch"/>
  <p:tag name="RESOLUTION" val="2400"/>
  <p:tag name="TIMEOUT" val="(none)"/>
  <p:tag name="BOXWIDTH" val="348"/>
  <p:tag name="BOXHEIGHT" val="366"/>
  <p:tag name="BOXFONT" val="10"/>
  <p:tag name="BOXWRAP" val="Falsch"/>
  <p:tag name="WORKAROUNDTRANSPARENCYBUG" val="Falsch"/>
  <p:tag name="BITMAPFORMAT" val="pngmono"/>
  <p:tag name="DEBUGINTERACTIVE" val="Wahr"/>
  <p:tag name="ORIGWIDTH" val="301"/>
  <p:tag name="PICTUREFILESIZE" val="590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}\label{mean}&#10;   \hat{\mathbf{x}}_k = E\{\mathbf{x}_k|\mathbf{Z}_k \}  \approx&#10;   \sum_{m=1}^{N} w_k^{(m)} \mathbf{x}_k^{(m)} \nonumber&#10;\end{equation}&#10;\end{document}&#10;"/>
  <p:tag name="EXTERNALNAME" val="txp_fig"/>
  <p:tag name="BLEND" val="Falsch"/>
  <p:tag name="TRANSPARENT" val="Wahr"/>
  <p:tag name="KEEPFILES" val="Falsch"/>
  <p:tag name="DEBUGPAUSE" val="Falsch"/>
  <p:tag name="RESOLUTION" val="2400"/>
  <p:tag name="TIMEOUT" val="(none)"/>
  <p:tag name="BOXWIDTH" val="348"/>
  <p:tag name="BOXHEIGHT" val="366"/>
  <p:tag name="BOXFONT" val="10"/>
  <p:tag name="BOXWRAP" val="Falsch"/>
  <p:tag name="WORKAROUNDTRANSPARENCYBUG" val="Falsch"/>
  <p:tag name="BITMAPFORMAT" val="pngmono"/>
  <p:tag name="DEBUGINTERACTIVE" val="Wahr"/>
  <p:tag name="ORIGWIDTH" val="308"/>
  <p:tag name="PICTUREFILESIZE" val="566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eps}{\varepsilon}&#10;&#10;\makeatletter&#10;\newcommand*{\defeq}{\mathrel{\rlap{%&#10;                     \raisebox{0.3ex}{$\m@th\cdot$}}%&#10;                     \raisebox{-0.3ex}{$\m@th\cdot$}}\hspace{-1.2pt}%&#10;                     =}&#10;\makeatother&#10;\begin{document}&#10;\begin{gather*}&#10;\begin{aligned}&#10;    -\nabla \cdot \left({\sigma_s}\nabla {\varphi_s} \right)  &amp;= - {A_{i} j_{BV}^*}&amp;&amp; \mbox{in } Q'_1\defeq\Omega'\times\left[0,T\right]\\&#10;    -\nabla \cdot \left({\kappa_\ell(c_\ell)}\nabla \varphi_\ell + {\frac{RT}{zF}  \kappa_\ell(c_\ell) t_\ell^+ } \frac{1}{c_\ell} \nabla c_\ell\right) &amp;= {A_{i} j_{BV}^*} &amp;&amp; \mbox{in } Q_1\defeq\Omega\times\left[0,T\right]\\&#10;    \frac{\partial\left({\eps_\ell} c_\ell\right)}{\partial t} -\nabla \cdot \left({D_\ell} \nabla c_\ell + {\frac{zF}{RT} \mu_\ell} {D_\ell} c_\ell \nabla\varphi_\ell \right) &amp;= {\frac{A_{i}}{zF}j_{BV}^*}  &amp;&amp; \mbox{in } Q_1\\&#10;    \frac{\partial c_s}{\partial t} - \frac{1}{r^2} \frac{\partial}{\partial r} \left( {D_s} r^2  \frac{\partial c_s}{\partial r}\right)&amp; =0 &amp;&amp; \mbox{in } Q_2\defeq\Lambda\times\left[0,T\right]&#10;\end{aligned}&#10;\end{gather*}&#10;\vspace{-5mm}&#10;\begin{gather*}&#10;\begin{aligned}&#10;{j_{BV}^*} &amp;= \left\{\begin{array}{lr}&#10;{z F k }\left(&#10;\exp\Big(\frac{{\alpha z F} \eta}{{RT}}\Big)&#10;-\exp\Big(\frac{-{\left(1-\alpha\right) z F} \eta}{{RT}}\Big)&#10;\right)+C_{dl}\frac{\partial\left(\varphi_{s}-\varphi_{\ell}\right)}{\partial t}&#10;  &amp; \mbox{\hfill in } Q'_{1}\\&#10;0 &amp; \mbox{else}\\&#10;\end{array}\right.\\&#10;\eta &amp;= {\varphi_s} - \varphi_\ell - {U_{\textsc{ocv}}(c_{s})}&#10;\end{aligned}&#10;\end{gather*}&#10;&#10;\end{document}"/>
  <p:tag name="IGUANATEXSIZE" val="16"/>
</p:tagLst>
</file>

<file path=ppt/theme/theme1.xml><?xml version="1.0" encoding="utf-8"?>
<a:theme xmlns:a="http://schemas.openxmlformats.org/drawingml/2006/main" name="ViF_Masterfolie">
  <a:themeElements>
    <a:clrScheme name="1_20070810_vif-Standardpraesentation_v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20070810_vif-Standardpraesentation_v7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20070810_vif-Standardpraesentation_v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0810_vif-Standardpraesentation_v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0810_vif-Standardpraesentation_v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20130303-ViF-ppt-Template-neu-Vorschlag</Template>
  <TotalTime>0</TotalTime>
  <Words>4064</Words>
  <Application>Microsoft Office PowerPoint</Application>
  <PresentationFormat>Bildschirmpräsentation (4:3)</PresentationFormat>
  <Paragraphs>957</Paragraphs>
  <Slides>82</Slides>
  <Notes>8</Notes>
  <HiddenSlides>11</HiddenSlides>
  <MMClips>1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82</vt:i4>
      </vt:variant>
    </vt:vector>
  </HeadingPairs>
  <TitlesOfParts>
    <vt:vector size="93" baseType="lpstr">
      <vt:lpstr>Arial</vt:lpstr>
      <vt:lpstr>Arial Narrow</vt:lpstr>
      <vt:lpstr>Symbol</vt:lpstr>
      <vt:lpstr>SymbolPS</vt:lpstr>
      <vt:lpstr>Times New Roman</vt:lpstr>
      <vt:lpstr>Trebuchet MS</vt:lpstr>
      <vt:lpstr>Wingdings</vt:lpstr>
      <vt:lpstr>ViF_Masterfolie</vt:lpstr>
      <vt:lpstr>VISIO</vt:lpstr>
      <vt:lpstr>Equation</vt:lpstr>
      <vt:lpstr>Formel</vt:lpstr>
      <vt:lpstr>Statistical Modeling and Bayesian Inference for Industrial Applications</vt:lpstr>
      <vt:lpstr>Outline</vt:lpstr>
      <vt:lpstr>Outline</vt:lpstr>
      <vt:lpstr>Motivation</vt:lpstr>
      <vt:lpstr>Sensor electronics requirements</vt:lpstr>
      <vt:lpstr>ECT sensor</vt:lpstr>
      <vt:lpstr>Forward modeling</vt:lpstr>
      <vt:lpstr>FEM-based model</vt:lpstr>
      <vt:lpstr>FEM-based model - different meshes</vt:lpstr>
      <vt:lpstr>Mathematical modeling using the BEM</vt:lpstr>
      <vt:lpstr>Model calibration</vt:lpstr>
      <vt:lpstr>Measurement noise</vt:lpstr>
      <vt:lpstr>Data inversion</vt:lpstr>
      <vt:lpstr>Regularization</vt:lpstr>
      <vt:lpstr>Statistical vs. deterministic inversion</vt:lpstr>
      <vt:lpstr>Statistical vs. deterministic inversion</vt:lpstr>
      <vt:lpstr>Statistical vs. deterministic inversion</vt:lpstr>
      <vt:lpstr>Bayesian model</vt:lpstr>
      <vt:lpstr>Stochastic model</vt:lpstr>
      <vt:lpstr>A-priori models</vt:lpstr>
      <vt:lpstr>MCMC with Metropolis-Hastings dynamics</vt:lpstr>
      <vt:lpstr>Proposing a new state</vt:lpstr>
      <vt:lpstr>Acceptance rate</vt:lpstr>
      <vt:lpstr>Solution of the inverse problem</vt:lpstr>
      <vt:lpstr>Solution of the inverse problem</vt:lpstr>
      <vt:lpstr>Reconstruction results</vt:lpstr>
      <vt:lpstr>Reconstructed parameters</vt:lpstr>
      <vt:lpstr>Reconstruction results</vt:lpstr>
      <vt:lpstr>Statistical efficiency</vt:lpstr>
      <vt:lpstr>Reconstruction results</vt:lpstr>
      <vt:lpstr>Reconstruction based on data</vt:lpstr>
      <vt:lpstr>Statistical efficiency and IACT</vt:lpstr>
      <vt:lpstr>Bayesian recursive filtering</vt:lpstr>
      <vt:lpstr>State estimation using Kalman technique</vt:lpstr>
      <vt:lpstr>H∞ filtering</vt:lpstr>
      <vt:lpstr>State-space modeling</vt:lpstr>
      <vt:lpstr>The approach</vt:lpstr>
      <vt:lpstr>Difference to the KF</vt:lpstr>
      <vt:lpstr>Results for ECT</vt:lpstr>
      <vt:lpstr>Quick summary</vt:lpstr>
      <vt:lpstr>The particle filter</vt:lpstr>
      <vt:lpstr>Signal processing – particle filter</vt:lpstr>
      <vt:lpstr>PF-based reconstruction</vt:lpstr>
      <vt:lpstr>Reconstruction results (FEM-based model)</vt:lpstr>
      <vt:lpstr>Brief summary ECT</vt:lpstr>
      <vt:lpstr>Outline</vt:lpstr>
      <vt:lpstr>Ragone chart</vt:lpstr>
      <vt:lpstr>The Electrochemical Cell (I)</vt:lpstr>
      <vt:lpstr>Common Battery Forms</vt:lpstr>
      <vt:lpstr>The Electrochemical Cell (II)</vt:lpstr>
      <vt:lpstr>Problem Formulation I</vt:lpstr>
      <vt:lpstr>Problem Formulation II</vt:lpstr>
      <vt:lpstr>Parameter Sensitivities</vt:lpstr>
      <vt:lpstr>Inside the Cell (I)</vt:lpstr>
      <vt:lpstr>Inside the Cell (II)</vt:lpstr>
      <vt:lpstr>Parameter Sensitivities</vt:lpstr>
      <vt:lpstr>Parameter Estimation</vt:lpstr>
      <vt:lpstr>Parameter Estimation using Space Mapping</vt:lpstr>
      <vt:lpstr>Parameter Estimation using Space Mapping</vt:lpstr>
      <vt:lpstr>Parameter Estimation using Space Mapping</vt:lpstr>
      <vt:lpstr>Parameter Estimation using Space Mapping</vt:lpstr>
      <vt:lpstr>Parameter Estimation using Space Mapping</vt:lpstr>
      <vt:lpstr>Parameter Estimation using Space Mapping</vt:lpstr>
      <vt:lpstr>Parameter Estimation using Space Mapping</vt:lpstr>
      <vt:lpstr>Parameter Estimation using Space Mapping</vt:lpstr>
      <vt:lpstr>Uncertainty Quantification</vt:lpstr>
      <vt:lpstr>Bayesian Uncertainty Quantification</vt:lpstr>
      <vt:lpstr>Metropolis Hastings algorithm</vt:lpstr>
      <vt:lpstr>Parallel adaptive MH sampling algorithm</vt:lpstr>
      <vt:lpstr>Tests performed</vt:lpstr>
      <vt:lpstr>Quantified Uncertainties</vt:lpstr>
      <vt:lpstr>Quantified Uncertainties</vt:lpstr>
      <vt:lpstr>Quantified Uncertainties</vt:lpstr>
      <vt:lpstr>Sample autocorrelation – statistical efficiency</vt:lpstr>
      <vt:lpstr>Ageing of lithium-ionen cells</vt:lpstr>
      <vt:lpstr>Examples for cell ageing processes</vt:lpstr>
      <vt:lpstr>Factor selection for the experiment</vt:lpstr>
      <vt:lpstr>Cell ageing </vt:lpstr>
      <vt:lpstr>PowerPoint-Präsentation</vt:lpstr>
      <vt:lpstr>Outline</vt:lpstr>
      <vt:lpstr>Concluding remarks</vt:lpstr>
      <vt:lpstr>Obrigado!</vt:lpstr>
    </vt:vector>
  </TitlesOfParts>
  <Company>Kompetenzzentrum - Das virtuelle Fahrzeug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Aldo Ofenheimer</dc:creator>
  <cp:lastModifiedBy>Daniel Watzenig</cp:lastModifiedBy>
  <cp:revision>279</cp:revision>
  <dcterms:created xsi:type="dcterms:W3CDTF">2013-03-05T23:46:28Z</dcterms:created>
  <dcterms:modified xsi:type="dcterms:W3CDTF">2017-10-31T13:05:15Z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139281123</vt:i4>
  </property>
  <property fmtid="{D5CDD505-2E9C-101B-9397-08002B2CF9AE}" pid="3" name="_NewReviewCycle">
    <vt:lpwstr/>
  </property>
  <property fmtid="{D5CDD505-2E9C-101B-9397-08002B2CF9AE}" pid="4" name="_EmailSubject">
    <vt:lpwstr>Master Folien_update</vt:lpwstr>
  </property>
  <property fmtid="{D5CDD505-2E9C-101B-9397-08002B2CF9AE}" pid="5" name="_AuthorEmail">
    <vt:lpwstr>Eva-Maria.Kollegger@v2c2.at</vt:lpwstr>
  </property>
  <property fmtid="{D5CDD505-2E9C-101B-9397-08002B2CF9AE}" pid="6" name="_AuthorEmailDisplayName">
    <vt:lpwstr>Kollegger, Eva-Maria</vt:lpwstr>
  </property>
  <property fmtid="{D5CDD505-2E9C-101B-9397-08002B2CF9AE}" pid="7" name="_PreviousAdHocReviewCycleID">
    <vt:i4>1747655363</vt:i4>
  </property>
</Properties>
</file>