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27"/>
  </p:notesMasterIdLst>
  <p:sldIdLst>
    <p:sldId id="256" r:id="rId2"/>
    <p:sldId id="257" r:id="rId3"/>
    <p:sldId id="258" r:id="rId4"/>
    <p:sldId id="260" r:id="rId5"/>
    <p:sldId id="263" r:id="rId6"/>
    <p:sldId id="265" r:id="rId7"/>
    <p:sldId id="270" r:id="rId8"/>
    <p:sldId id="267" r:id="rId9"/>
    <p:sldId id="269" r:id="rId10"/>
    <p:sldId id="289" r:id="rId11"/>
    <p:sldId id="300" r:id="rId12"/>
    <p:sldId id="272" r:id="rId13"/>
    <p:sldId id="291" r:id="rId14"/>
    <p:sldId id="292" r:id="rId15"/>
    <p:sldId id="293" r:id="rId16"/>
    <p:sldId id="294" r:id="rId17"/>
    <p:sldId id="295" r:id="rId18"/>
    <p:sldId id="296" r:id="rId19"/>
    <p:sldId id="297" r:id="rId20"/>
    <p:sldId id="298" r:id="rId21"/>
    <p:sldId id="299" r:id="rId22"/>
    <p:sldId id="282" r:id="rId23"/>
    <p:sldId id="283" r:id="rId24"/>
    <p:sldId id="286" r:id="rId25"/>
    <p:sldId id="288"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000068"/>
    <a:srgbClr val="0A7C28"/>
    <a:srgbClr val="000058"/>
    <a:srgbClr val="000082"/>
    <a:srgbClr val="100274"/>
    <a:srgbClr val="000099"/>
    <a:srgbClr val="0F026E"/>
    <a:srgbClr val="00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74654-147D-48CF-8BA9-650C1D61F515}" type="datetimeFigureOut">
              <a:rPr lang="pt-BR" smtClean="0"/>
              <a:t>17/01/2012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16031-EF1A-45C6-ACCF-2F613397FEE0}" type="slidenum">
              <a:rPr lang="pt-BR" smtClean="0"/>
              <a:t>‹nº›</a:t>
            </a:fld>
            <a:endParaRPr lang="pt-BR"/>
          </a:p>
        </p:txBody>
      </p:sp>
    </p:spTree>
    <p:extLst>
      <p:ext uri="{BB962C8B-B14F-4D97-AF65-F5344CB8AC3E}">
        <p14:creationId xmlns:p14="http://schemas.microsoft.com/office/powerpoint/2010/main" val="155461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7516031-EF1A-45C6-ACCF-2F613397FEE0}" type="slidenum">
              <a:rPr lang="pt-BR" smtClean="0"/>
              <a:t>23</a:t>
            </a:fld>
            <a:endParaRPr lang="pt-BR"/>
          </a:p>
        </p:txBody>
      </p:sp>
    </p:spTree>
    <p:extLst>
      <p:ext uri="{BB962C8B-B14F-4D97-AF65-F5344CB8AC3E}">
        <p14:creationId xmlns:p14="http://schemas.microsoft.com/office/powerpoint/2010/main" val="126582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1543324426"/>
      </p:ext>
    </p:extLst>
  </p:cSld>
  <p:clrMapOvr>
    <a:masterClrMapping/>
  </p:clrMapOvr>
  <p:transition spd="slow" advTm="9215">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3671358505"/>
      </p:ext>
    </p:extLst>
  </p:cSld>
  <p:clrMapOvr>
    <a:masterClrMapping/>
  </p:clrMapOvr>
  <p:transition spd="slow" advTm="9215">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2506060159"/>
      </p:ext>
    </p:extLst>
  </p:cSld>
  <p:clrMapOvr>
    <a:masterClrMapping/>
  </p:clrMapOvr>
  <p:transition spd="slow" advTm="9215">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3695991692"/>
      </p:ext>
    </p:extLst>
  </p:cSld>
  <p:clrMapOvr>
    <a:masterClrMapping/>
  </p:clrMapOvr>
  <p:transition spd="slow" advTm="9215">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2665148310"/>
      </p:ext>
    </p:extLst>
  </p:cSld>
  <p:clrMapOvr>
    <a:masterClrMapping/>
  </p:clrMapOvr>
  <p:transition spd="slow" advTm="9215">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9751820-CAA7-4570-A4D5-2F4231BA0A20}" type="datetimeFigureOut">
              <a:rPr lang="pt-BR" smtClean="0"/>
              <a:t>17/01/2012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1415685727"/>
      </p:ext>
    </p:extLst>
  </p:cSld>
  <p:clrMapOvr>
    <a:masterClrMapping/>
  </p:clrMapOvr>
  <p:transition spd="slow" advTm="9215">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9751820-CAA7-4570-A4D5-2F4231BA0A20}" type="datetimeFigureOut">
              <a:rPr lang="pt-BR" smtClean="0"/>
              <a:t>17/01/2012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1650813008"/>
      </p:ext>
    </p:extLst>
  </p:cSld>
  <p:clrMapOvr>
    <a:masterClrMapping/>
  </p:clrMapOvr>
  <p:transition spd="slow" advTm="9215">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9751820-CAA7-4570-A4D5-2F4231BA0A20}" type="datetimeFigureOut">
              <a:rPr lang="pt-BR" smtClean="0"/>
              <a:t>17/01/2012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1053512607"/>
      </p:ext>
    </p:extLst>
  </p:cSld>
  <p:clrMapOvr>
    <a:masterClrMapping/>
  </p:clrMapOvr>
  <p:transition spd="slow" advTm="9215">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9751820-CAA7-4570-A4D5-2F4231BA0A20}" type="datetimeFigureOut">
              <a:rPr lang="pt-BR" smtClean="0"/>
              <a:t>17/01/2012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3486946828"/>
      </p:ext>
    </p:extLst>
  </p:cSld>
  <p:clrMapOvr>
    <a:masterClrMapping/>
  </p:clrMapOvr>
  <p:transition spd="slow" advTm="9215">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9751820-CAA7-4570-A4D5-2F4231BA0A20}" type="datetimeFigureOut">
              <a:rPr lang="pt-BR" smtClean="0"/>
              <a:t>17/01/2012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2926252828"/>
      </p:ext>
    </p:extLst>
  </p:cSld>
  <p:clrMapOvr>
    <a:masterClrMapping/>
  </p:clrMapOvr>
  <p:transition spd="slow" advTm="9215">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9751820-CAA7-4570-A4D5-2F4231BA0A20}" type="datetimeFigureOut">
              <a:rPr lang="pt-BR" smtClean="0"/>
              <a:t>17/01/2012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E56FA1-C5BB-4857-8932-54C083D26817}" type="slidenum">
              <a:rPr lang="pt-BR" smtClean="0"/>
              <a:t>‹nº›</a:t>
            </a:fld>
            <a:endParaRPr lang="pt-BR"/>
          </a:p>
        </p:txBody>
      </p:sp>
    </p:spTree>
    <p:extLst>
      <p:ext uri="{BB962C8B-B14F-4D97-AF65-F5344CB8AC3E}">
        <p14:creationId xmlns:p14="http://schemas.microsoft.com/office/powerpoint/2010/main" val="3698192341"/>
      </p:ext>
    </p:extLst>
  </p:cSld>
  <p:clrMapOvr>
    <a:masterClrMapping/>
  </p:clrMapOvr>
  <p:transition spd="slow" advTm="9215">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51820-CAA7-4570-A4D5-2F4231BA0A20}" type="datetimeFigureOut">
              <a:rPr lang="pt-BR" smtClean="0"/>
              <a:t>17/01/2012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6FA1-C5BB-4857-8932-54C083D26817}" type="slidenum">
              <a:rPr lang="pt-BR" smtClean="0"/>
              <a:t>‹nº›</a:t>
            </a:fld>
            <a:endParaRPr lang="pt-BR"/>
          </a:p>
        </p:txBody>
      </p:sp>
    </p:spTree>
    <p:extLst>
      <p:ext uri="{BB962C8B-B14F-4D97-AF65-F5344CB8AC3E}">
        <p14:creationId xmlns:p14="http://schemas.microsoft.com/office/powerpoint/2010/main" val="17087901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9215">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essoresuniversitarios.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fessoresuniversitarios.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1547664" y="1700808"/>
            <a:ext cx="6300192" cy="2123658"/>
          </a:xfrm>
          <a:prstGeom prst="rect">
            <a:avLst/>
          </a:prstGeom>
        </p:spPr>
        <p:txBody>
          <a:bodyPr wrap="square">
            <a:spAutoFit/>
          </a:bodyPr>
          <a:lstStyle/>
          <a:p>
            <a:pPr algn="ctr"/>
            <a:r>
              <a:rPr lang="pt-BR" sz="4400" b="1" dirty="0">
                <a:solidFill>
                  <a:srgbClr val="000068"/>
                </a:solidFill>
                <a:latin typeface="Trebuchet MS" pitchFamily="34" charset="0"/>
              </a:rPr>
              <a:t>Guia Prático da Aposentadoria do Professor Universitário</a:t>
            </a:r>
            <a:endParaRPr lang="pt-BR" sz="4400" dirty="0">
              <a:solidFill>
                <a:srgbClr val="000068"/>
              </a:solidFill>
              <a:latin typeface="Trebuchet MS" pitchFamily="34" charset="0"/>
            </a:endParaRPr>
          </a:p>
        </p:txBody>
      </p:sp>
      <p:pic>
        <p:nvPicPr>
          <p:cNvPr id="28" name="Imagem 27"/>
          <p:cNvPicPr/>
          <p:nvPr/>
        </p:nvPicPr>
        <p:blipFill>
          <a:blip r:embed="rId2">
            <a:extLst>
              <a:ext uri="{28A0092B-C50C-407E-A947-70E740481C1C}">
                <a14:useLocalDpi xmlns:a14="http://schemas.microsoft.com/office/drawing/2010/main" val="0"/>
              </a:ext>
            </a:extLst>
          </a:blip>
          <a:srcRect/>
          <a:stretch>
            <a:fillRect/>
          </a:stretch>
        </p:blipFill>
        <p:spPr bwMode="auto">
          <a:xfrm>
            <a:off x="4092605" y="5101197"/>
            <a:ext cx="1210310" cy="829945"/>
          </a:xfrm>
          <a:prstGeom prst="rect">
            <a:avLst/>
          </a:prstGeom>
          <a:noFill/>
          <a:ln>
            <a:noFill/>
          </a:ln>
        </p:spPr>
      </p:pic>
      <p:sp>
        <p:nvSpPr>
          <p:cNvPr id="25" name="Retângulo 2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24" name="CaixaDeTexto 23"/>
          <p:cNvSpPr txBox="1"/>
          <p:nvPr/>
        </p:nvSpPr>
        <p:spPr>
          <a:xfrm>
            <a:off x="2367663" y="6042392"/>
            <a:ext cx="4833374" cy="815608"/>
          </a:xfrm>
          <a:prstGeom prst="rect">
            <a:avLst/>
          </a:prstGeom>
          <a:noFill/>
        </p:spPr>
        <p:txBody>
          <a:bodyPr wrap="none" rtlCol="0">
            <a:spAutoFit/>
          </a:bodyPr>
          <a:lstStyle/>
          <a:p>
            <a:pPr algn="ctr"/>
            <a:r>
              <a:rPr lang="pt-BR" sz="1200" b="1" dirty="0" smtClean="0">
                <a:solidFill>
                  <a:schemeClr val="accent1">
                    <a:lumMod val="75000"/>
                  </a:schemeClr>
                </a:solidFill>
                <a:latin typeface="Trebuchet MS" pitchFamily="34" charset="0"/>
                <a:hlinkClick r:id="rId3"/>
              </a:rPr>
              <a:t>www.professoresuniversitarios.com</a:t>
            </a:r>
            <a:endParaRPr lang="pt-BR" sz="1200" b="1" dirty="0" smtClean="0">
              <a:solidFill>
                <a:schemeClr val="accent1">
                  <a:lumMod val="75000"/>
                </a:schemeClr>
              </a:solidFill>
              <a:latin typeface="Trebuchet MS" pitchFamily="34" charset="0"/>
            </a:endParaRPr>
          </a:p>
          <a:p>
            <a:pPr algn="ctr"/>
            <a:endParaRPr lang="pt-BR" sz="1200" b="1" dirty="0" smtClean="0">
              <a:solidFill>
                <a:schemeClr val="bg1"/>
              </a:solidFill>
              <a:latin typeface="Trebuchet MS" pitchFamily="34" charset="0"/>
            </a:endParaRPr>
          </a:p>
          <a:p>
            <a:pPr algn="ctr"/>
            <a:endParaRPr lang="pt-BR" sz="1200" b="1" dirty="0" smtClean="0">
              <a:solidFill>
                <a:schemeClr val="bg1"/>
              </a:solidFill>
              <a:latin typeface="Trebuchet MS" pitchFamily="34" charset="0"/>
            </a:endParaRPr>
          </a:p>
          <a:p>
            <a:pPr algn="ctr"/>
            <a:r>
              <a:rPr lang="pt-BR" sz="1100" dirty="0" smtClean="0">
                <a:solidFill>
                  <a:schemeClr val="bg1"/>
                </a:solidFill>
                <a:latin typeface="Trebuchet MS" pitchFamily="34" charset="0"/>
              </a:rPr>
              <a:t>Este Guia tem conteúdo apenas informativo e sua distribuição é gratuita.</a:t>
            </a:r>
            <a:endParaRPr lang="pt-BR" sz="1100" dirty="0">
              <a:solidFill>
                <a:schemeClr val="bg1"/>
              </a:solidFill>
              <a:latin typeface="Trebuchet MS" pitchFamily="34" charset="0"/>
            </a:endParaRPr>
          </a:p>
        </p:txBody>
      </p:sp>
      <p:sp>
        <p:nvSpPr>
          <p:cNvPr id="6" name="Retângulo 5"/>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50737173"/>
      </p:ext>
    </p:extLst>
  </p:cSld>
  <p:clrMapOvr>
    <a:masterClrMapping/>
  </p:clrMapOvr>
  <mc:AlternateContent xmlns:mc="http://schemas.openxmlformats.org/markup-compatibility/2006">
    <mc:Choice xmlns:p14="http://schemas.microsoft.com/office/powerpoint/2010/main" Requires="p14">
      <p:transition spd="slow" p14:dur="4000" advTm="4000">
        <p14:vortex dir="r"/>
      </p:transition>
    </mc:Choice>
    <mc:Fallback>
      <p:transition spd="slow"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620688"/>
            <a:ext cx="8856984" cy="5632311"/>
          </a:xfrm>
          <a:prstGeom prst="rect">
            <a:avLst/>
          </a:prstGeom>
        </p:spPr>
        <p:txBody>
          <a:bodyPr wrap="square">
            <a:spAutoFit/>
          </a:bodyPr>
          <a:lstStyle/>
          <a:p>
            <a:pPr marL="1080000" algn="just"/>
            <a:r>
              <a:rPr lang="pt-BR" dirty="0">
                <a:solidFill>
                  <a:srgbClr val="000068"/>
                </a:solidFill>
              </a:rPr>
              <a:t>"PREVIDENCIÁRIO - RECURSO ESPECIAL </a:t>
            </a:r>
            <a:r>
              <a:rPr lang="pt-BR" dirty="0" smtClean="0">
                <a:solidFill>
                  <a:srgbClr val="000068"/>
                </a:solidFill>
              </a:rPr>
              <a:t>- APOSENTADORIA </a:t>
            </a:r>
            <a:r>
              <a:rPr lang="pt-BR" dirty="0">
                <a:solidFill>
                  <a:srgbClr val="000068"/>
                </a:solidFill>
              </a:rPr>
              <a:t>POR TEMPO DE SERVIÇO </a:t>
            </a:r>
            <a:r>
              <a:rPr lang="pt-BR" dirty="0" smtClean="0">
                <a:solidFill>
                  <a:srgbClr val="000068"/>
                </a:solidFill>
              </a:rPr>
              <a:t>– </a:t>
            </a:r>
            <a:r>
              <a:rPr lang="pt-BR" b="1" u="sng" dirty="0" smtClean="0">
                <a:solidFill>
                  <a:srgbClr val="000068"/>
                </a:solidFill>
              </a:rPr>
              <a:t>ATIVIDADE DE </a:t>
            </a:r>
            <a:r>
              <a:rPr lang="pt-BR" b="1" u="sng" dirty="0">
                <a:solidFill>
                  <a:srgbClr val="000068"/>
                </a:solidFill>
              </a:rPr>
              <a:t>MAGISTÉRIO - CONVERSÃO DE TEMPO DE </a:t>
            </a:r>
            <a:r>
              <a:rPr lang="pt-BR" b="1" u="sng" dirty="0" smtClean="0">
                <a:solidFill>
                  <a:srgbClr val="000068"/>
                </a:solidFill>
              </a:rPr>
              <a:t>SERVIÇO ESPECIAL </a:t>
            </a:r>
            <a:r>
              <a:rPr lang="pt-BR" b="1" u="sng" dirty="0">
                <a:solidFill>
                  <a:srgbClr val="000068"/>
                </a:solidFill>
              </a:rPr>
              <a:t>EM COMUM - POSSIBILIDADE</a:t>
            </a:r>
            <a:r>
              <a:rPr lang="pt-BR" dirty="0">
                <a:solidFill>
                  <a:srgbClr val="000068"/>
                </a:solidFill>
              </a:rPr>
              <a:t> - DECRETO </a:t>
            </a:r>
            <a:r>
              <a:rPr lang="pt-BR" dirty="0" smtClean="0">
                <a:solidFill>
                  <a:srgbClr val="000068"/>
                </a:solidFill>
              </a:rPr>
              <a:t>Nº 53.831/64 </a:t>
            </a:r>
            <a:r>
              <a:rPr lang="pt-BR" dirty="0">
                <a:solidFill>
                  <a:srgbClr val="000068"/>
                </a:solidFill>
              </a:rPr>
              <a:t>- LEI 9.032/95 - LEI 9.711/98</a:t>
            </a:r>
            <a:r>
              <a:rPr lang="pt-BR" dirty="0" smtClean="0">
                <a:solidFill>
                  <a:srgbClr val="000068"/>
                </a:solidFill>
              </a:rPr>
              <a:t>. </a:t>
            </a:r>
          </a:p>
          <a:p>
            <a:pPr marL="1080000" algn="just"/>
            <a:r>
              <a:rPr lang="pt-BR" dirty="0" smtClean="0">
                <a:solidFill>
                  <a:srgbClr val="000068"/>
                </a:solidFill>
              </a:rPr>
              <a:t>- </a:t>
            </a:r>
            <a:r>
              <a:rPr lang="pt-BR" dirty="0">
                <a:solidFill>
                  <a:srgbClr val="000068"/>
                </a:solidFill>
              </a:rPr>
              <a:t>O Decreto 53.831, de 25/03/64, </a:t>
            </a:r>
            <a:r>
              <a:rPr lang="pt-BR" dirty="0" smtClean="0">
                <a:solidFill>
                  <a:srgbClr val="000068"/>
                </a:solidFill>
              </a:rPr>
              <a:t>veio regulamentar </a:t>
            </a:r>
            <a:r>
              <a:rPr lang="pt-BR" dirty="0">
                <a:solidFill>
                  <a:srgbClr val="000068"/>
                </a:solidFill>
              </a:rPr>
              <a:t>a legislação originária determinando, através </a:t>
            </a:r>
            <a:r>
              <a:rPr lang="pt-BR" dirty="0" smtClean="0">
                <a:solidFill>
                  <a:srgbClr val="000068"/>
                </a:solidFill>
              </a:rPr>
              <a:t>de seu </a:t>
            </a:r>
            <a:r>
              <a:rPr lang="pt-BR" dirty="0">
                <a:solidFill>
                  <a:srgbClr val="000068"/>
                </a:solidFill>
              </a:rPr>
              <a:t>anexo, quais as atividades especiais e estabelecendo </a:t>
            </a:r>
            <a:r>
              <a:rPr lang="pt-BR" dirty="0" smtClean="0">
                <a:solidFill>
                  <a:srgbClr val="000068"/>
                </a:solidFill>
              </a:rPr>
              <a:t>a correspondência </a:t>
            </a:r>
            <a:r>
              <a:rPr lang="pt-BR" dirty="0">
                <a:solidFill>
                  <a:srgbClr val="000068"/>
                </a:solidFill>
              </a:rPr>
              <a:t>com os prazos referidos na mencionada lei, </a:t>
            </a:r>
            <a:r>
              <a:rPr lang="pt-BR" dirty="0" smtClean="0">
                <a:solidFill>
                  <a:srgbClr val="000068"/>
                </a:solidFill>
              </a:rPr>
              <a:t>e a </a:t>
            </a:r>
            <a:r>
              <a:rPr lang="pt-BR" dirty="0">
                <a:solidFill>
                  <a:srgbClr val="000068"/>
                </a:solidFill>
              </a:rPr>
              <a:t>forma de comprovação do serviço prestado. Comprovado </a:t>
            </a:r>
            <a:r>
              <a:rPr lang="pt-BR" dirty="0" smtClean="0">
                <a:solidFill>
                  <a:srgbClr val="000068"/>
                </a:solidFill>
              </a:rPr>
              <a:t>o exercício </a:t>
            </a:r>
            <a:r>
              <a:rPr lang="pt-BR" dirty="0">
                <a:solidFill>
                  <a:srgbClr val="000068"/>
                </a:solidFill>
              </a:rPr>
              <a:t>de atividade laboral, de forma habitual e </a:t>
            </a:r>
            <a:r>
              <a:rPr lang="pt-BR" dirty="0" smtClean="0">
                <a:solidFill>
                  <a:srgbClr val="000068"/>
                </a:solidFill>
              </a:rPr>
              <a:t>permanente é </a:t>
            </a:r>
            <a:r>
              <a:rPr lang="pt-BR" dirty="0">
                <a:solidFill>
                  <a:srgbClr val="000068"/>
                </a:solidFill>
              </a:rPr>
              <a:t>possível a conversão do tempo especial em comum.</a:t>
            </a:r>
          </a:p>
          <a:p>
            <a:pPr marL="1080000" algn="just"/>
            <a:r>
              <a:rPr lang="pt-BR" dirty="0">
                <a:solidFill>
                  <a:srgbClr val="000068"/>
                </a:solidFill>
              </a:rPr>
              <a:t>- A lei nº 9.032/95, que deu nova redação ao art</a:t>
            </a:r>
            <a:r>
              <a:rPr lang="pt-BR" dirty="0" smtClean="0">
                <a:solidFill>
                  <a:srgbClr val="000068"/>
                </a:solidFill>
              </a:rPr>
              <a:t>. 57</a:t>
            </a:r>
            <a:r>
              <a:rPr lang="pt-BR" dirty="0">
                <a:solidFill>
                  <a:srgbClr val="000068"/>
                </a:solidFill>
              </a:rPr>
              <a:t>, da Lei 8.213/91 e introduziu o § 5º do mesmo artigo</a:t>
            </a:r>
            <a:r>
              <a:rPr lang="pt-BR" dirty="0" smtClean="0">
                <a:solidFill>
                  <a:srgbClr val="000068"/>
                </a:solidFill>
              </a:rPr>
              <a:t>, permitiu </a:t>
            </a:r>
            <a:r>
              <a:rPr lang="pt-BR" dirty="0">
                <a:solidFill>
                  <a:srgbClr val="000068"/>
                </a:solidFill>
              </a:rPr>
              <a:t>a conversão do tempo de serviço especial em comum</a:t>
            </a:r>
            <a:r>
              <a:rPr lang="pt-BR" dirty="0" smtClean="0">
                <a:solidFill>
                  <a:srgbClr val="000068"/>
                </a:solidFill>
              </a:rPr>
              <a:t>, dentro </a:t>
            </a:r>
            <a:r>
              <a:rPr lang="pt-BR" dirty="0">
                <a:solidFill>
                  <a:srgbClr val="000068"/>
                </a:solidFill>
              </a:rPr>
              <a:t>dos critérios estabelecidos pelo MPAS.</a:t>
            </a:r>
          </a:p>
          <a:p>
            <a:pPr marL="1080000" algn="just"/>
            <a:r>
              <a:rPr lang="pt-BR" b="1" dirty="0">
                <a:solidFill>
                  <a:srgbClr val="000068"/>
                </a:solidFill>
              </a:rPr>
              <a:t>- A Lei 9.711/98, bem como o Decreto 3.048/99</a:t>
            </a:r>
            <a:r>
              <a:rPr lang="pt-BR" b="1" dirty="0" smtClean="0">
                <a:solidFill>
                  <a:srgbClr val="000068"/>
                </a:solidFill>
              </a:rPr>
              <a:t>, resguardam </a:t>
            </a:r>
            <a:r>
              <a:rPr lang="pt-BR" b="1" dirty="0">
                <a:solidFill>
                  <a:srgbClr val="000068"/>
                </a:solidFill>
              </a:rPr>
              <a:t>o direito adquirido dos segurados à conversão </a:t>
            </a:r>
            <a:r>
              <a:rPr lang="pt-BR" b="1" dirty="0" smtClean="0">
                <a:solidFill>
                  <a:srgbClr val="000068"/>
                </a:solidFill>
              </a:rPr>
              <a:t>do tempo </a:t>
            </a:r>
            <a:r>
              <a:rPr lang="pt-BR" b="1" dirty="0">
                <a:solidFill>
                  <a:srgbClr val="000068"/>
                </a:solidFill>
              </a:rPr>
              <a:t>de serviço especial prestado sob a égide da </a:t>
            </a:r>
            <a:r>
              <a:rPr lang="pt-BR" b="1" dirty="0" smtClean="0">
                <a:solidFill>
                  <a:srgbClr val="000068"/>
                </a:solidFill>
              </a:rPr>
              <a:t>legislação anterior</a:t>
            </a:r>
            <a:r>
              <a:rPr lang="pt-BR" b="1" dirty="0">
                <a:solidFill>
                  <a:srgbClr val="000068"/>
                </a:solidFill>
              </a:rPr>
              <a:t>, observados para fins de enquadramento os </a:t>
            </a:r>
            <a:r>
              <a:rPr lang="pt-BR" b="1" dirty="0" smtClean="0">
                <a:solidFill>
                  <a:srgbClr val="000068"/>
                </a:solidFill>
              </a:rPr>
              <a:t>Decretos então </a:t>
            </a:r>
            <a:r>
              <a:rPr lang="pt-BR" b="1" dirty="0">
                <a:solidFill>
                  <a:srgbClr val="000068"/>
                </a:solidFill>
              </a:rPr>
              <a:t>em vigor à época da prestação do serviço.</a:t>
            </a:r>
          </a:p>
          <a:p>
            <a:pPr marL="1080000" algn="just"/>
            <a:r>
              <a:rPr lang="pt-BR" dirty="0">
                <a:solidFill>
                  <a:srgbClr val="000068"/>
                </a:solidFill>
              </a:rPr>
              <a:t>- Precedentes desta Corte.</a:t>
            </a:r>
          </a:p>
          <a:p>
            <a:pPr marL="1080000" algn="just"/>
            <a:r>
              <a:rPr lang="pt-BR" dirty="0">
                <a:solidFill>
                  <a:srgbClr val="000068"/>
                </a:solidFill>
              </a:rPr>
              <a:t>- Recurso conhecido mas desprovido." (</a:t>
            </a:r>
            <a:r>
              <a:rPr lang="pt-BR" dirty="0" err="1">
                <a:solidFill>
                  <a:srgbClr val="000068"/>
                </a:solidFill>
              </a:rPr>
              <a:t>REsp</a:t>
            </a:r>
            <a:r>
              <a:rPr lang="pt-BR" dirty="0" err="1" smtClean="0">
                <a:solidFill>
                  <a:srgbClr val="000068"/>
                </a:solidFill>
              </a:rPr>
              <a:t>.</a:t>
            </a:r>
            <a:r>
              <a:rPr lang="pt-BR" dirty="0" smtClean="0">
                <a:solidFill>
                  <a:srgbClr val="000068"/>
                </a:solidFill>
              </a:rPr>
              <a:t> 412.415/RS</a:t>
            </a:r>
            <a:r>
              <a:rPr lang="pt-BR" dirty="0">
                <a:solidFill>
                  <a:srgbClr val="000068"/>
                </a:solidFill>
              </a:rPr>
              <a:t>, Rel. Min. Jorge Scartezzini, D.J. de 07/04/2003).</a:t>
            </a:r>
          </a:p>
        </p:txBody>
      </p:sp>
      <p:sp>
        <p:nvSpPr>
          <p:cNvPr id="3" name="Retângulo 2"/>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4" name="Retângulo 3"/>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1324610"/>
      </p:ext>
    </p:extLst>
  </p:cSld>
  <p:clrMapOvr>
    <a:masterClrMapping/>
  </p:clrMapOvr>
  <mc:AlternateContent xmlns:mc="http://schemas.openxmlformats.org/markup-compatibility/2006" xmlns:p14="http://schemas.microsoft.com/office/powerpoint/2010/main">
    <mc:Choice Requires="p14">
      <p:transition p14:dur="0" advTm="40000"/>
    </mc:Choice>
    <mc:Fallback xmlns="">
      <p:transition advTm="4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7489" y="476672"/>
            <a:ext cx="8712968" cy="2862322"/>
          </a:xfrm>
          <a:prstGeom prst="rect">
            <a:avLst/>
          </a:prstGeom>
        </p:spPr>
        <p:txBody>
          <a:bodyPr wrap="square">
            <a:spAutoFit/>
          </a:bodyPr>
          <a:lstStyle/>
          <a:p>
            <a:pPr algn="just">
              <a:lnSpc>
                <a:spcPct val="150000"/>
              </a:lnSpc>
            </a:pPr>
            <a:r>
              <a:rPr lang="pt-BR" sz="2000" dirty="0" smtClean="0">
                <a:solidFill>
                  <a:srgbClr val="000068"/>
                </a:solidFill>
                <a:latin typeface="Trebuchet MS" pitchFamily="34" charset="0"/>
              </a:rPr>
              <a:t>	</a:t>
            </a:r>
          </a:p>
          <a:p>
            <a:pPr algn="just">
              <a:lnSpc>
                <a:spcPct val="150000"/>
              </a:lnSpc>
            </a:pPr>
            <a:r>
              <a:rPr lang="pt-BR" sz="2000" dirty="0">
                <a:solidFill>
                  <a:srgbClr val="000068"/>
                </a:solidFill>
                <a:latin typeface="Trebuchet MS" pitchFamily="34" charset="0"/>
              </a:rPr>
              <a:t>	</a:t>
            </a:r>
            <a:endParaRPr lang="pt-BR" sz="2000" dirty="0" smtClean="0">
              <a:solidFill>
                <a:srgbClr val="000068"/>
              </a:solidFill>
              <a:latin typeface="Trebuchet MS" pitchFamily="34" charset="0"/>
            </a:endParaRPr>
          </a:p>
          <a:p>
            <a:pPr algn="just">
              <a:lnSpc>
                <a:spcPct val="150000"/>
              </a:lnSpc>
            </a:pPr>
            <a:endParaRPr lang="pt-BR" sz="2000" dirty="0">
              <a:solidFill>
                <a:srgbClr val="000068"/>
              </a:solidFill>
              <a:latin typeface="Trebuchet MS" pitchFamily="34" charset="0"/>
            </a:endParaRPr>
          </a:p>
          <a:p>
            <a:pPr algn="just">
              <a:lnSpc>
                <a:spcPct val="150000"/>
              </a:lnSpc>
            </a:pPr>
            <a:endParaRPr lang="pt-BR" sz="2000" dirty="0" smtClean="0">
              <a:solidFill>
                <a:srgbClr val="000068"/>
              </a:solidFill>
              <a:latin typeface="Trebuchet MS" pitchFamily="34" charset="0"/>
            </a:endParaRPr>
          </a:p>
          <a:p>
            <a:pPr algn="just">
              <a:lnSpc>
                <a:spcPct val="150000"/>
              </a:lnSpc>
            </a:pPr>
            <a:endParaRPr lang="pt-BR" sz="2000" dirty="0">
              <a:solidFill>
                <a:srgbClr val="000068"/>
              </a:solidFill>
              <a:latin typeface="Trebuchet MS" pitchFamily="34" charset="0"/>
            </a:endParaRPr>
          </a:p>
          <a:p>
            <a:pPr algn="just">
              <a:lnSpc>
                <a:spcPct val="150000"/>
              </a:lnSpc>
            </a:pPr>
            <a:r>
              <a:rPr lang="pt-BR" sz="2000" dirty="0">
                <a:solidFill>
                  <a:srgbClr val="000068"/>
                </a:solidFill>
                <a:latin typeface="Trebuchet MS" pitchFamily="34" charset="0"/>
              </a:rPr>
              <a:t>       </a:t>
            </a: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6" name="Retângulo 5"/>
          <p:cNvSpPr/>
          <p:nvPr/>
        </p:nvSpPr>
        <p:spPr>
          <a:xfrm>
            <a:off x="253493" y="764704"/>
            <a:ext cx="8640960" cy="3831818"/>
          </a:xfrm>
          <a:prstGeom prst="rect">
            <a:avLst/>
          </a:prstGeom>
        </p:spPr>
        <p:txBody>
          <a:bodyPr wrap="square">
            <a:spAutoFit/>
          </a:bodyPr>
          <a:lstStyle/>
          <a:p>
            <a:pPr lvl="0" algn="just">
              <a:lnSpc>
                <a:spcPct val="150000"/>
              </a:lnSpc>
            </a:pPr>
            <a:r>
              <a:rPr lang="pt-BR" dirty="0" smtClean="0">
                <a:solidFill>
                  <a:srgbClr val="000068"/>
                </a:solidFill>
                <a:latin typeface="Trebuchet MS" pitchFamily="34" charset="0"/>
              </a:rPr>
              <a:t>	E </a:t>
            </a:r>
            <a:r>
              <a:rPr lang="pt-BR" dirty="0">
                <a:solidFill>
                  <a:srgbClr val="000068"/>
                </a:solidFill>
                <a:latin typeface="Trebuchet MS" pitchFamily="34" charset="0"/>
              </a:rPr>
              <a:t>não é só: mesmo quem já é aposentado pode mover uma ação para rever o valor da sua aposentadoria, pois é claro que se converter aquele período vai ter muito mais tempo de contribuição, o que faz aumentar bastante o valor da aposentadoria.</a:t>
            </a:r>
          </a:p>
          <a:p>
            <a:pPr lvl="0" algn="just">
              <a:lnSpc>
                <a:spcPct val="150000"/>
              </a:lnSpc>
            </a:pPr>
            <a:r>
              <a:rPr lang="pt-BR" dirty="0">
                <a:solidFill>
                  <a:srgbClr val="000068"/>
                </a:solidFill>
                <a:latin typeface="Trebuchet MS" pitchFamily="34" charset="0"/>
              </a:rPr>
              <a:t>	Essa regra vale para os professores universitários das instituições particulares, regidos pelo RGPS (celetistas). Os professores estatutários só podem converter o tempo de trabalho no magistério até a data da entrada em vigor do seu Estatuto dos Servidores. Nesse caso, teriam que ser feitos outros cálculos a fim de se verificar caso a caso a possibilidade de antecipação.</a:t>
            </a:r>
          </a:p>
        </p:txBody>
      </p:sp>
    </p:spTree>
    <p:extLst>
      <p:ext uri="{BB962C8B-B14F-4D97-AF65-F5344CB8AC3E}">
        <p14:creationId xmlns:p14="http://schemas.microsoft.com/office/powerpoint/2010/main" val="189722060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548680"/>
            <a:ext cx="8784976" cy="3785652"/>
          </a:xfrm>
          <a:prstGeom prst="rect">
            <a:avLst/>
          </a:prstGeom>
        </p:spPr>
        <p:txBody>
          <a:bodyPr wrap="square">
            <a:spAutoFit/>
          </a:bodyPr>
          <a:lstStyle/>
          <a:p>
            <a:pPr algn="just">
              <a:lnSpc>
                <a:spcPct val="150000"/>
              </a:lnSpc>
            </a:pPr>
            <a:r>
              <a:rPr lang="pt-BR" sz="2000" b="1" dirty="0">
                <a:solidFill>
                  <a:srgbClr val="000068"/>
                </a:solidFill>
                <a:latin typeface="Trebuchet MS" pitchFamily="34" charset="0"/>
              </a:rPr>
              <a:t>3. Quadros de antecipação da aposentadoria dos professores universitários</a:t>
            </a:r>
            <a:endParaRPr lang="pt-BR" sz="2000" dirty="0">
              <a:solidFill>
                <a:srgbClr val="000068"/>
              </a:solidFill>
              <a:latin typeface="Trebuchet MS" pitchFamily="34" charset="0"/>
            </a:endParaRPr>
          </a:p>
          <a:p>
            <a:pPr algn="just">
              <a:lnSpc>
                <a:spcPct val="150000"/>
              </a:lnSpc>
            </a:pPr>
            <a:r>
              <a:rPr lang="pt-BR" sz="2000" b="1" dirty="0">
                <a:solidFill>
                  <a:srgbClr val="000068"/>
                </a:solidFill>
                <a:latin typeface="Trebuchet MS" pitchFamily="34" charset="0"/>
              </a:rPr>
              <a:t> </a:t>
            </a:r>
            <a:endParaRPr lang="pt-BR" sz="2000" b="1" dirty="0" smtClean="0">
              <a:solidFill>
                <a:srgbClr val="000068"/>
              </a:solidFill>
              <a:latin typeface="Trebuchet MS" pitchFamily="34" charset="0"/>
            </a:endParaRPr>
          </a:p>
          <a:p>
            <a:pPr algn="just">
              <a:lnSpc>
                <a:spcPct val="150000"/>
              </a:lnSpc>
            </a:pPr>
            <a:endParaRPr lang="pt-BR" sz="2000" b="1" dirty="0">
              <a:solidFill>
                <a:srgbClr val="000068"/>
              </a:solidFill>
              <a:latin typeface="Trebuchet MS" pitchFamily="34" charset="0"/>
            </a:endParaRPr>
          </a:p>
          <a:p>
            <a:pPr algn="just">
              <a:lnSpc>
                <a:spcPct val="150000"/>
              </a:lnSpc>
            </a:pPr>
            <a:r>
              <a:rPr lang="pt-BR" sz="2000" dirty="0" smtClean="0">
                <a:solidFill>
                  <a:srgbClr val="000068"/>
                </a:solidFill>
                <a:latin typeface="Trebuchet MS" pitchFamily="34" charset="0"/>
              </a:rPr>
              <a:t>       A </a:t>
            </a:r>
            <a:r>
              <a:rPr lang="pt-BR" sz="2000" dirty="0">
                <a:solidFill>
                  <a:srgbClr val="000068"/>
                </a:solidFill>
                <a:latin typeface="Trebuchet MS" pitchFamily="34" charset="0"/>
              </a:rPr>
              <a:t>seguir colocamos os quadros de antecipação da aposentadoria (um para professores e outro para professoras) com as datas em eles começaram a trabalhar e as datas em que eles poderão se aposentar caso promovam a ação judicial contra o INSS para ter o seu direito garantido</a:t>
            </a:r>
            <a:r>
              <a:rPr lang="pt-BR" sz="2000" dirty="0" smtClean="0">
                <a:solidFill>
                  <a:srgbClr val="000068"/>
                </a:solidFill>
                <a:latin typeface="Trebuchet MS" pitchFamily="34" charset="0"/>
              </a:rPr>
              <a:t>.</a:t>
            </a: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02497765"/>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254" y="418044"/>
            <a:ext cx="4087978" cy="6035292"/>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5239491"/>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772" y="446037"/>
            <a:ext cx="4104455" cy="6018019"/>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931824"/>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9429"/>
            <a:ext cx="4141571" cy="6065442"/>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6475500"/>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4663"/>
            <a:ext cx="4160589" cy="6093295"/>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53299613"/>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904" y="408306"/>
            <a:ext cx="4148532" cy="6089653"/>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52068629"/>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410" y="404664"/>
            <a:ext cx="4249180" cy="6050775"/>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5175808"/>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97" y="364798"/>
            <a:ext cx="4260405" cy="6117137"/>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41876683"/>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4" name="Retângulo 3"/>
          <p:cNvSpPr/>
          <p:nvPr/>
        </p:nvSpPr>
        <p:spPr>
          <a:xfrm>
            <a:off x="395536" y="1305342"/>
            <a:ext cx="8568952" cy="3816429"/>
          </a:xfrm>
          <a:prstGeom prst="rect">
            <a:avLst/>
          </a:prstGeom>
        </p:spPr>
        <p:txBody>
          <a:bodyPr wrap="square">
            <a:spAutoFit/>
          </a:bodyPr>
          <a:lstStyle/>
          <a:p>
            <a:pPr algn="r"/>
            <a:r>
              <a:rPr lang="pt-BR" sz="4800" dirty="0" smtClean="0">
                <a:solidFill>
                  <a:srgbClr val="000068"/>
                </a:solidFill>
                <a:latin typeface="Trebuchet MS" pitchFamily="34" charset="0"/>
              </a:rPr>
              <a:t>Índice</a:t>
            </a:r>
          </a:p>
          <a:p>
            <a:endParaRPr lang="pt-BR" dirty="0" smtClean="0">
              <a:solidFill>
                <a:srgbClr val="000068"/>
              </a:solidFill>
            </a:endParaRPr>
          </a:p>
          <a:p>
            <a:endParaRPr lang="pt-BR" dirty="0" smtClean="0">
              <a:solidFill>
                <a:srgbClr val="000068"/>
              </a:solidFill>
            </a:endParaRPr>
          </a:p>
          <a:p>
            <a:endParaRPr lang="pt-BR" dirty="0" smtClean="0">
              <a:solidFill>
                <a:srgbClr val="000068"/>
              </a:solidFill>
            </a:endParaRPr>
          </a:p>
          <a:p>
            <a:r>
              <a:rPr lang="pt-BR" sz="2000" dirty="0" smtClean="0">
                <a:solidFill>
                  <a:srgbClr val="000068"/>
                </a:solidFill>
              </a:rPr>
              <a:t>1. História da Previdência Social no Magistério, Inclusive Superior</a:t>
            </a:r>
          </a:p>
          <a:p>
            <a:endParaRPr lang="pt-BR" sz="2000" dirty="0" smtClean="0">
              <a:solidFill>
                <a:srgbClr val="000068"/>
              </a:solidFill>
            </a:endParaRPr>
          </a:p>
          <a:p>
            <a:r>
              <a:rPr lang="pt-BR" sz="2000" dirty="0" smtClean="0">
                <a:solidFill>
                  <a:srgbClr val="000068"/>
                </a:solidFill>
              </a:rPr>
              <a:t>2. O Direito à Antecipação da Aposentadoria do Professor Universitário</a:t>
            </a:r>
          </a:p>
          <a:p>
            <a:endParaRPr lang="pt-BR" sz="2000" dirty="0" smtClean="0">
              <a:solidFill>
                <a:srgbClr val="000068"/>
              </a:solidFill>
            </a:endParaRPr>
          </a:p>
          <a:p>
            <a:r>
              <a:rPr lang="pt-BR" sz="2000" dirty="0" smtClean="0">
                <a:solidFill>
                  <a:srgbClr val="000068"/>
                </a:solidFill>
              </a:rPr>
              <a:t>3. Quadros de Antecipação da Aposentadoria dos Professores Universitários</a:t>
            </a:r>
          </a:p>
          <a:p>
            <a:endParaRPr lang="pt-BR" sz="2000" dirty="0" smtClean="0">
              <a:solidFill>
                <a:srgbClr val="000068"/>
              </a:solidFill>
            </a:endParaRPr>
          </a:p>
          <a:p>
            <a:r>
              <a:rPr lang="pt-BR" sz="2000" dirty="0" smtClean="0">
                <a:solidFill>
                  <a:srgbClr val="000068"/>
                </a:solidFill>
              </a:rPr>
              <a:t>4. Perguntas Frequentes</a:t>
            </a:r>
            <a:endParaRPr lang="pt-BR" sz="2000" dirty="0">
              <a:solidFill>
                <a:srgbClr val="000068"/>
              </a:solidFill>
            </a:endParaRPr>
          </a:p>
        </p:txBody>
      </p:sp>
      <p:sp>
        <p:nvSpPr>
          <p:cNvPr id="5" name="Retângulo 4"/>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8111941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76672"/>
            <a:ext cx="4222991" cy="5949280"/>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7905847"/>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b="1881"/>
          <a:stretch/>
        </p:blipFill>
        <p:spPr>
          <a:xfrm>
            <a:off x="2424244" y="397670"/>
            <a:ext cx="4295512" cy="6072871"/>
          </a:xfrm>
          <a:prstGeom prst="rect">
            <a:avLst/>
          </a:prstGeom>
        </p:spPr>
      </p:pic>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3146313"/>
      </p:ext>
    </p:extLst>
  </p:cSld>
  <p:clrMapOvr>
    <a:masterClrMapping/>
  </p:clrMapOvr>
  <mc:AlternateContent xmlns:mc="http://schemas.openxmlformats.org/markup-compatibility/2006" xmlns:p14="http://schemas.microsoft.com/office/powerpoint/2010/main">
    <mc:Choice Requires="p14">
      <p:transition p14:dur="0" advTm="35000"/>
    </mc:Choice>
    <mc:Fallback xmlns="">
      <p:transition advTm="3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3206" y="274541"/>
            <a:ext cx="8784976" cy="7755969"/>
          </a:xfrm>
          <a:prstGeom prst="rect">
            <a:avLst/>
          </a:prstGeom>
        </p:spPr>
        <p:txBody>
          <a:bodyPr wrap="square">
            <a:spAutoFit/>
          </a:bodyPr>
          <a:lstStyle/>
          <a:p>
            <a:pPr algn="just">
              <a:lnSpc>
                <a:spcPct val="150000"/>
              </a:lnSpc>
            </a:pPr>
            <a:r>
              <a:rPr lang="pt-BR" sz="2000" b="1" dirty="0">
                <a:solidFill>
                  <a:srgbClr val="000068"/>
                </a:solidFill>
                <a:latin typeface="Trebuchet MS" pitchFamily="34" charset="0"/>
              </a:rPr>
              <a:t>4. Perguntas frequentes</a:t>
            </a:r>
            <a:endParaRPr lang="pt-BR" sz="2000" dirty="0">
              <a:solidFill>
                <a:srgbClr val="000068"/>
              </a:solidFill>
              <a:latin typeface="Trebuchet MS" pitchFamily="34" charset="0"/>
            </a:endParaRPr>
          </a:p>
          <a:p>
            <a:pPr algn="just">
              <a:lnSpc>
                <a:spcPct val="150000"/>
              </a:lnSpc>
            </a:pPr>
            <a:r>
              <a:rPr lang="pt-BR" sz="2000" dirty="0">
                <a:solidFill>
                  <a:srgbClr val="000068"/>
                </a:solidFill>
                <a:latin typeface="Trebuchet MS" pitchFamily="34" charset="0"/>
              </a:rPr>
              <a:t>	</a:t>
            </a:r>
            <a:r>
              <a:rPr lang="pt-BR" b="1" i="1" dirty="0" smtClean="0">
                <a:solidFill>
                  <a:srgbClr val="000068"/>
                </a:solidFill>
                <a:latin typeface="Trebuchet MS" pitchFamily="34" charset="0"/>
              </a:rPr>
              <a:t>Será </a:t>
            </a:r>
            <a:r>
              <a:rPr lang="pt-BR" b="1" i="1" dirty="0">
                <a:solidFill>
                  <a:srgbClr val="000068"/>
                </a:solidFill>
                <a:latin typeface="Trebuchet MS" pitchFamily="34" charset="0"/>
              </a:rPr>
              <a:t>que eu já posso me aposentar?</a:t>
            </a:r>
            <a:endParaRPr lang="pt-BR" dirty="0">
              <a:solidFill>
                <a:srgbClr val="000068"/>
              </a:solidFill>
              <a:latin typeface="Trebuchet MS" pitchFamily="34" charset="0"/>
            </a:endParaRPr>
          </a:p>
          <a:p>
            <a:pPr algn="just">
              <a:lnSpc>
                <a:spcPct val="150000"/>
              </a:lnSpc>
            </a:pPr>
            <a:r>
              <a:rPr lang="pt-BR" b="1" i="1" dirty="0">
                <a:solidFill>
                  <a:srgbClr val="000068"/>
                </a:solidFill>
                <a:latin typeface="Trebuchet MS" pitchFamily="34" charset="0"/>
              </a:rPr>
              <a:t> </a:t>
            </a:r>
            <a:r>
              <a:rPr lang="pt-BR" dirty="0" smtClean="0">
                <a:solidFill>
                  <a:srgbClr val="000068"/>
                </a:solidFill>
                <a:latin typeface="Trebuchet MS" pitchFamily="34" charset="0"/>
              </a:rPr>
              <a:t>Para </a:t>
            </a:r>
            <a:r>
              <a:rPr lang="pt-BR" dirty="0">
                <a:solidFill>
                  <a:srgbClr val="000068"/>
                </a:solidFill>
                <a:latin typeface="Trebuchet MS" pitchFamily="34" charset="0"/>
              </a:rPr>
              <a:t>responder a essa pergunta, basta olhar a data em que você começou a trabalhar na tabela cinza </a:t>
            </a:r>
            <a:r>
              <a:rPr lang="pt-BR" dirty="0" smtClean="0">
                <a:solidFill>
                  <a:srgbClr val="000068"/>
                </a:solidFill>
                <a:latin typeface="Trebuchet MS" pitchFamily="34" charset="0"/>
              </a:rPr>
              <a:t>dos quadros </a:t>
            </a:r>
            <a:r>
              <a:rPr lang="pt-BR" dirty="0">
                <a:solidFill>
                  <a:srgbClr val="000068"/>
                </a:solidFill>
                <a:latin typeface="Trebuchet MS" pitchFamily="34" charset="0"/>
              </a:rPr>
              <a:t>acima e a data em que pode se aposentar na tabela azul</a:t>
            </a:r>
            <a:r>
              <a:rPr lang="pt-BR" dirty="0" smtClean="0">
                <a:solidFill>
                  <a:srgbClr val="000068"/>
                </a:solidFill>
                <a:latin typeface="Trebuchet MS" pitchFamily="34" charset="0"/>
              </a:rPr>
              <a:t>.</a:t>
            </a:r>
          </a:p>
          <a:p>
            <a:pPr algn="just">
              <a:lnSpc>
                <a:spcPct val="150000"/>
              </a:lnSpc>
            </a:pPr>
            <a:r>
              <a:rPr lang="pt-BR" b="1" i="1" dirty="0" smtClean="0">
                <a:solidFill>
                  <a:srgbClr val="000068"/>
                </a:solidFill>
                <a:latin typeface="Trebuchet MS" pitchFamily="34" charset="0"/>
              </a:rPr>
              <a:t>	Vou </a:t>
            </a:r>
            <a:r>
              <a:rPr lang="pt-BR" b="1" i="1" dirty="0">
                <a:solidFill>
                  <a:srgbClr val="000068"/>
                </a:solidFill>
                <a:latin typeface="Trebuchet MS" pitchFamily="34" charset="0"/>
              </a:rPr>
              <a:t>ter perda salarial?</a:t>
            </a:r>
            <a:endParaRPr lang="pt-BR" dirty="0">
              <a:solidFill>
                <a:srgbClr val="000068"/>
              </a:solidFill>
              <a:latin typeface="Trebuchet MS" pitchFamily="34" charset="0"/>
            </a:endParaRPr>
          </a:p>
          <a:p>
            <a:pPr algn="just">
              <a:lnSpc>
                <a:spcPct val="150000"/>
              </a:lnSpc>
            </a:pPr>
            <a:r>
              <a:rPr lang="pt-BR" dirty="0" smtClean="0">
                <a:solidFill>
                  <a:srgbClr val="000068"/>
                </a:solidFill>
                <a:latin typeface="Trebuchet MS" pitchFamily="34" charset="0"/>
              </a:rPr>
              <a:t>Não</a:t>
            </a:r>
            <a:r>
              <a:rPr lang="pt-BR" dirty="0">
                <a:solidFill>
                  <a:srgbClr val="000068"/>
                </a:solidFill>
                <a:latin typeface="Trebuchet MS" pitchFamily="34" charset="0"/>
              </a:rPr>
              <a:t>. A contribuição que o empregador recolhe à previdência tem como base o salário que você recebe. Portanto, se você recebe igual ou mais que o teto do RGPS, vai se aposentar pelo teto da previdência. Além disso, se você exerce mais de uma atividade pelo RGPS (celetista), as contribuições para o INSS em relação a cada uma serão somadas para o resultado final do valor da aposentadoria, já que não se pode obter mais de uma aposentadoria no mesmo regime. É claro que o salário na atividade é composto por diversas parcelas que não permanecem na aposentadoria, como auxílio-transporte, alimentação, etc., mas no restante o salário permanece o mesmo. </a:t>
            </a:r>
          </a:p>
          <a:p>
            <a:pPr algn="just">
              <a:lnSpc>
                <a:spcPct val="150000"/>
              </a:lnSpc>
            </a:pPr>
            <a:endParaRPr lang="pt-BR" dirty="0">
              <a:solidFill>
                <a:srgbClr val="000068"/>
              </a:solidFill>
              <a:latin typeface="Trebuchet MS" pitchFamily="34" charset="0"/>
            </a:endParaRPr>
          </a:p>
          <a:p>
            <a:pPr algn="just">
              <a:lnSpc>
                <a:spcPct val="150000"/>
              </a:lnSpc>
            </a:pPr>
            <a:r>
              <a:rPr lang="pt-BR" sz="2000" dirty="0">
                <a:solidFill>
                  <a:srgbClr val="000068"/>
                </a:solidFill>
                <a:latin typeface="Trebuchet MS" pitchFamily="34" charset="0"/>
              </a:rPr>
              <a:t> </a:t>
            </a:r>
          </a:p>
          <a:p>
            <a:pPr algn="just">
              <a:lnSpc>
                <a:spcPct val="150000"/>
              </a:lnSpc>
            </a:pPr>
            <a:r>
              <a:rPr lang="pt-BR" sz="2000" i="1" dirty="0">
                <a:solidFill>
                  <a:srgbClr val="000068"/>
                </a:solidFill>
                <a:latin typeface="Trebuchet MS" pitchFamily="34" charset="0"/>
              </a:rPr>
              <a:t>       </a:t>
            </a:r>
            <a:endParaRPr lang="pt-BR" sz="2000" dirty="0">
              <a:solidFill>
                <a:srgbClr val="000068"/>
              </a:solidFill>
              <a:latin typeface="Trebuchet MS" pitchFamily="34" charset="0"/>
            </a:endParaRP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42507956"/>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8213" y="356739"/>
            <a:ext cx="8784976" cy="7155805"/>
          </a:xfrm>
          <a:prstGeom prst="rect">
            <a:avLst/>
          </a:prstGeom>
        </p:spPr>
        <p:txBody>
          <a:bodyPr wrap="square">
            <a:spAutoFit/>
          </a:bodyPr>
          <a:lstStyle/>
          <a:p>
            <a:pPr algn="just">
              <a:lnSpc>
                <a:spcPct val="150000"/>
              </a:lnSpc>
            </a:pPr>
            <a:r>
              <a:rPr lang="pt-BR" b="1" i="1" dirty="0" smtClean="0">
                <a:solidFill>
                  <a:srgbClr val="000068"/>
                </a:solidFill>
                <a:latin typeface="Trebuchet MS" pitchFamily="34" charset="0"/>
              </a:rPr>
              <a:t>	O que eu devo fazer para me aposentar?</a:t>
            </a:r>
            <a:endParaRPr lang="pt-BR" dirty="0" smtClean="0">
              <a:solidFill>
                <a:srgbClr val="000068"/>
              </a:solidFill>
              <a:latin typeface="Trebuchet MS" pitchFamily="34" charset="0"/>
            </a:endParaRPr>
          </a:p>
          <a:p>
            <a:pPr algn="just">
              <a:lnSpc>
                <a:spcPct val="150000"/>
              </a:lnSpc>
            </a:pPr>
            <a:r>
              <a:rPr lang="pt-BR" b="1" i="1" dirty="0" smtClean="0">
                <a:solidFill>
                  <a:srgbClr val="000068"/>
                </a:solidFill>
                <a:latin typeface="Trebuchet MS" pitchFamily="34" charset="0"/>
              </a:rPr>
              <a:t> </a:t>
            </a:r>
            <a:r>
              <a:rPr lang="pt-BR" dirty="0" smtClean="0">
                <a:solidFill>
                  <a:srgbClr val="000068"/>
                </a:solidFill>
                <a:latin typeface="Trebuchet MS" pitchFamily="34" charset="0"/>
              </a:rPr>
              <a:t>O INSS não reconhece o direito à conversão do tempo especial em comum. No entanto, o STJ já reconheceu e pacificou o direito à conversão. Portanto, basta mover uma ação na Justiça Federal contra o INSS para ter o direito à antecipação da aposentadoria garantido. Assim, é necessário reunir a documentação que demonstre o tempo de serviço/contribuição, como CTPS, declaração da faculdade/universidade que prove que você exerceu/exerce a função de professor/professora, nº do NIT/PIS/PASEP etc. Com base nesses dados, um profissional advogado especializado terá condições de levantar o histórico previdenciário junto ao INSS e analisar se no caso há efetivo direito à aposentadoria. Caso haja, ele ingressará com a ação cabida para garantir o direito.</a:t>
            </a:r>
          </a:p>
          <a:p>
            <a:pPr algn="just">
              <a:lnSpc>
                <a:spcPct val="150000"/>
              </a:lnSpc>
            </a:pPr>
            <a:r>
              <a:rPr lang="pt-BR" b="1" i="1" dirty="0" smtClean="0">
                <a:solidFill>
                  <a:srgbClr val="000068"/>
                </a:solidFill>
                <a:latin typeface="Trebuchet MS" pitchFamily="34" charset="0"/>
              </a:rPr>
              <a:t>	Há </a:t>
            </a:r>
            <a:r>
              <a:rPr lang="pt-BR" b="1" i="1" dirty="0">
                <a:solidFill>
                  <a:srgbClr val="000068"/>
                </a:solidFill>
                <a:latin typeface="Trebuchet MS" pitchFamily="34" charset="0"/>
              </a:rPr>
              <a:t>limite de idade?</a:t>
            </a:r>
          </a:p>
          <a:p>
            <a:pPr algn="just">
              <a:lnSpc>
                <a:spcPct val="150000"/>
              </a:lnSpc>
            </a:pPr>
            <a:r>
              <a:rPr lang="pt-BR" dirty="0" smtClean="0">
                <a:solidFill>
                  <a:srgbClr val="000068"/>
                </a:solidFill>
                <a:latin typeface="Trebuchet MS" pitchFamily="34" charset="0"/>
              </a:rPr>
              <a:t>Não</a:t>
            </a:r>
            <a:r>
              <a:rPr lang="pt-BR" dirty="0">
                <a:solidFill>
                  <a:srgbClr val="000068"/>
                </a:solidFill>
                <a:latin typeface="Trebuchet MS" pitchFamily="34" charset="0"/>
              </a:rPr>
              <a:t>. A aposentadoria no RGPS (professores celetistas) não prevê limite de idade. Já no RPPS (regime estatutário) é preciso ter idade mínima de 48 anos (mulheres) e 53 anos (homens), pelas regras da EC 41/2003.</a:t>
            </a:r>
          </a:p>
          <a:p>
            <a:pPr algn="just">
              <a:lnSpc>
                <a:spcPct val="150000"/>
              </a:lnSpc>
            </a:pPr>
            <a:endParaRPr lang="pt-BR" dirty="0" smtClean="0">
              <a:solidFill>
                <a:srgbClr val="000068"/>
              </a:solidFill>
              <a:latin typeface="Trebuchet MS" pitchFamily="34" charset="0"/>
            </a:endParaRPr>
          </a:p>
          <a:p>
            <a:pPr algn="just">
              <a:lnSpc>
                <a:spcPct val="150000"/>
              </a:lnSpc>
            </a:pPr>
            <a:r>
              <a:rPr lang="pt-BR" dirty="0" smtClean="0">
                <a:solidFill>
                  <a:schemeClr val="bg1"/>
                </a:solidFill>
                <a:latin typeface="Trebuchet MS" pitchFamily="34" charset="0"/>
              </a:rPr>
              <a:t> </a:t>
            </a: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23918890"/>
      </p:ext>
    </p:extLst>
  </p:cSld>
  <p:clrMapOvr>
    <a:masterClrMapping/>
  </p:clrMapOvr>
  <mc:AlternateContent xmlns:mc="http://schemas.openxmlformats.org/markup-compatibility/2006" xmlns:p14="http://schemas.microsoft.com/office/powerpoint/2010/main">
    <mc:Choice Requires="p14">
      <p:transition p14:dur="0" advTm="40000"/>
    </mc:Choice>
    <mc:Fallback xmlns="">
      <p:transition advTm="4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132" y="332656"/>
            <a:ext cx="8712968" cy="1754326"/>
          </a:xfrm>
          <a:prstGeom prst="rect">
            <a:avLst/>
          </a:prstGeom>
        </p:spPr>
        <p:txBody>
          <a:bodyPr wrap="square">
            <a:spAutoFit/>
          </a:bodyPr>
          <a:lstStyle/>
          <a:p>
            <a:pPr algn="just">
              <a:lnSpc>
                <a:spcPct val="150000"/>
              </a:lnSpc>
            </a:pPr>
            <a:r>
              <a:rPr lang="pt-BR" b="1" i="1" dirty="0" smtClean="0">
                <a:solidFill>
                  <a:srgbClr val="000068"/>
                </a:solidFill>
                <a:latin typeface="Trebuchet MS" pitchFamily="34" charset="0"/>
              </a:rPr>
              <a:t>	Tem que ser tempo exclusivo de magistério?</a:t>
            </a:r>
            <a:endParaRPr lang="pt-BR" dirty="0" smtClean="0">
              <a:solidFill>
                <a:srgbClr val="000068"/>
              </a:solidFill>
              <a:latin typeface="Trebuchet MS" pitchFamily="34" charset="0"/>
            </a:endParaRPr>
          </a:p>
          <a:p>
            <a:pPr algn="just">
              <a:lnSpc>
                <a:spcPct val="150000"/>
              </a:lnSpc>
            </a:pPr>
            <a:r>
              <a:rPr lang="pt-BR" dirty="0" smtClean="0">
                <a:solidFill>
                  <a:srgbClr val="000068"/>
                </a:solidFill>
                <a:latin typeface="Trebuchet MS" pitchFamily="34" charset="0"/>
              </a:rPr>
              <a:t>Não. Basta que tenha tempo suficiente para converter para que a soma com o tempo comum seja igual a 35 anos de serviço/contribuição (homens) e 30 anos (mulheres). </a:t>
            </a:r>
            <a:endParaRPr lang="pt-BR" dirty="0">
              <a:solidFill>
                <a:srgbClr val="000068"/>
              </a:solidFill>
              <a:latin typeface="Trebuchet MS" pitchFamily="34" charset="0"/>
            </a:endParaRP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8" name="Retângulo 7"/>
          <p:cNvSpPr/>
          <p:nvPr/>
        </p:nvSpPr>
        <p:spPr>
          <a:xfrm>
            <a:off x="179512" y="4614520"/>
            <a:ext cx="8784976" cy="1938992"/>
          </a:xfrm>
          <a:prstGeom prst="rect">
            <a:avLst/>
          </a:prstGeom>
        </p:spPr>
        <p:txBody>
          <a:bodyPr wrap="square">
            <a:spAutoFit/>
          </a:bodyPr>
          <a:lstStyle/>
          <a:p>
            <a:pPr algn="ctr">
              <a:lnSpc>
                <a:spcPct val="150000"/>
              </a:lnSpc>
            </a:pPr>
            <a:r>
              <a:rPr lang="pt-BR" sz="1600" dirty="0" smtClean="0">
                <a:solidFill>
                  <a:srgbClr val="000068"/>
                </a:solidFill>
                <a:latin typeface="Trebuchet MS" pitchFamily="34" charset="0"/>
              </a:rPr>
              <a:t>Este Guia Prático é de autoria do programa da APU – Aposentadoria dos Professores Universitários e possui conteúdo apenas informativo. A sua reprodução, por qualquer meio, no todo ou em parte, para fins de comércio, sem autorização expressa do autor ou de quem o represente, constitui violação de direitos autorais, prevista como crime e sujeita às penas do Código Penal e da Lei 9.610/1998.</a:t>
            </a:r>
            <a:endParaRPr lang="pt-BR" sz="1600" dirty="0">
              <a:solidFill>
                <a:srgbClr val="000068"/>
              </a:solidFill>
              <a:latin typeface="Trebuchet MS" pitchFamily="34" charset="0"/>
            </a:endParaRPr>
          </a:p>
        </p:txBody>
      </p:sp>
      <p:sp>
        <p:nvSpPr>
          <p:cNvPr id="9" name="Retângulo 8"/>
          <p:cNvSpPr/>
          <p:nvPr/>
        </p:nvSpPr>
        <p:spPr>
          <a:xfrm>
            <a:off x="-384" y="4591660"/>
            <a:ext cx="9144000"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7890415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8684" y="2636912"/>
            <a:ext cx="8679416" cy="923330"/>
          </a:xfrm>
          <a:prstGeom prst="rect">
            <a:avLst/>
          </a:prstGeom>
        </p:spPr>
        <p:txBody>
          <a:bodyPr wrap="square">
            <a:spAutoFit/>
          </a:bodyPr>
          <a:lstStyle/>
          <a:p>
            <a:pPr algn="ctr">
              <a:lnSpc>
                <a:spcPct val="150000"/>
              </a:lnSpc>
            </a:pPr>
            <a:r>
              <a:rPr lang="pt-BR" sz="2000" b="1" dirty="0">
                <a:solidFill>
                  <a:srgbClr val="000068"/>
                </a:solidFill>
                <a:latin typeface="Trebuchet MS" pitchFamily="34" charset="0"/>
              </a:rPr>
              <a:t>APU - Aposentadoria dos Professores Universitários</a:t>
            </a:r>
            <a:endParaRPr lang="pt-BR" sz="2000" dirty="0">
              <a:solidFill>
                <a:srgbClr val="000068"/>
              </a:solidFill>
              <a:latin typeface="Trebuchet MS" pitchFamily="34" charset="0"/>
            </a:endParaRPr>
          </a:p>
          <a:p>
            <a:pPr algn="ctr">
              <a:lnSpc>
                <a:spcPct val="150000"/>
              </a:lnSpc>
            </a:pPr>
            <a:r>
              <a:rPr lang="pt-BR" sz="1600" i="1" dirty="0">
                <a:solidFill>
                  <a:srgbClr val="000068"/>
                </a:solidFill>
                <a:latin typeface="Trebuchet MS" pitchFamily="34" charset="0"/>
              </a:rPr>
              <a:t>Advocacia </a:t>
            </a:r>
            <a:r>
              <a:rPr lang="pt-BR" sz="1600" i="1" dirty="0">
                <a:solidFill>
                  <a:srgbClr val="000068"/>
                </a:solidFill>
                <a:latin typeface="Segoe UI" pitchFamily="34" charset="0"/>
                <a:ea typeface="Segoe UI" pitchFamily="34" charset="0"/>
                <a:cs typeface="Segoe UI" pitchFamily="34" charset="0"/>
              </a:rPr>
              <a:t>&amp;</a:t>
            </a:r>
            <a:r>
              <a:rPr lang="pt-BR" sz="1600" i="1" dirty="0">
                <a:solidFill>
                  <a:srgbClr val="000068"/>
                </a:solidFill>
                <a:latin typeface="Trebuchet MS" pitchFamily="34" charset="0"/>
              </a:rPr>
              <a:t> Consultoria em Previdência</a:t>
            </a: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4092605" y="5101197"/>
            <a:ext cx="1210310" cy="829945"/>
          </a:xfrm>
          <a:prstGeom prst="rect">
            <a:avLst/>
          </a:prstGeom>
          <a:noFill/>
          <a:ln>
            <a:noFill/>
          </a:ln>
        </p:spPr>
      </p:pic>
      <p:sp>
        <p:nvSpPr>
          <p:cNvPr id="4" name="Retângulo 3"/>
          <p:cNvSpPr/>
          <p:nvPr/>
        </p:nvSpPr>
        <p:spPr>
          <a:xfrm>
            <a:off x="277789" y="6069641"/>
            <a:ext cx="8679416" cy="461665"/>
          </a:xfrm>
          <a:prstGeom prst="rect">
            <a:avLst/>
          </a:prstGeom>
        </p:spPr>
        <p:txBody>
          <a:bodyPr wrap="square">
            <a:spAutoFit/>
          </a:bodyPr>
          <a:lstStyle/>
          <a:p>
            <a:pPr algn="ctr"/>
            <a:r>
              <a:rPr lang="pt-BR" sz="1200" b="1" dirty="0" smtClean="0">
                <a:solidFill>
                  <a:schemeClr val="bg1"/>
                </a:solidFill>
                <a:latin typeface="Trebuchet MS" pitchFamily="34" charset="0"/>
                <a:hlinkClick r:id="rId3"/>
              </a:rPr>
              <a:t>www.professoresuniversitarios.com</a:t>
            </a:r>
            <a:endParaRPr lang="pt-BR" sz="1200" b="1" dirty="0" smtClean="0">
              <a:solidFill>
                <a:schemeClr val="bg1"/>
              </a:solidFill>
              <a:latin typeface="Trebuchet MS" pitchFamily="34" charset="0"/>
            </a:endParaRPr>
          </a:p>
          <a:p>
            <a:pPr algn="ctr"/>
            <a:endParaRPr lang="pt-BR" sz="1200" b="1" dirty="0" smtClean="0">
              <a:solidFill>
                <a:schemeClr val="bg1"/>
              </a:solidFill>
              <a:latin typeface="Trebuchet MS" pitchFamily="34" charset="0"/>
            </a:endParaRP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7" name="Retângulo 6"/>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4284897"/>
      </p:ext>
    </p:extLst>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6" name="Retângulo 5"/>
          <p:cNvSpPr/>
          <p:nvPr/>
        </p:nvSpPr>
        <p:spPr>
          <a:xfrm>
            <a:off x="179512" y="620688"/>
            <a:ext cx="8784976" cy="6340197"/>
          </a:xfrm>
          <a:prstGeom prst="rect">
            <a:avLst/>
          </a:prstGeom>
        </p:spPr>
        <p:txBody>
          <a:bodyPr wrap="square">
            <a:spAutoFit/>
          </a:bodyPr>
          <a:lstStyle/>
          <a:p>
            <a:r>
              <a:rPr lang="pt-BR" sz="2000" b="1" dirty="0" smtClean="0">
                <a:solidFill>
                  <a:srgbClr val="000068"/>
                </a:solidFill>
                <a:latin typeface="Trebuchet MS" pitchFamily="34" charset="0"/>
              </a:rPr>
              <a:t>1. História da Previdência Social no Magistério</a:t>
            </a:r>
          </a:p>
          <a:p>
            <a:pPr algn="just">
              <a:lnSpc>
                <a:spcPct val="150000"/>
              </a:lnSpc>
            </a:pPr>
            <a:r>
              <a:rPr lang="pt-BR" sz="1600" dirty="0" smtClean="0">
                <a:solidFill>
                  <a:srgbClr val="000068"/>
                </a:solidFill>
                <a:latin typeface="Trebuchet MS" pitchFamily="34" charset="0"/>
              </a:rPr>
              <a:t>       </a:t>
            </a:r>
          </a:p>
          <a:p>
            <a:pPr algn="just">
              <a:lnSpc>
                <a:spcPct val="150000"/>
              </a:lnSpc>
            </a:pPr>
            <a:r>
              <a:rPr lang="pt-BR" sz="1600" dirty="0">
                <a:solidFill>
                  <a:srgbClr val="000068"/>
                </a:solidFill>
                <a:latin typeface="Trebuchet MS" pitchFamily="34" charset="0"/>
              </a:rPr>
              <a:t>	</a:t>
            </a:r>
            <a:r>
              <a:rPr lang="pt-BR" dirty="0" smtClean="0">
                <a:solidFill>
                  <a:srgbClr val="000068"/>
                </a:solidFill>
                <a:latin typeface="Trebuchet MS" pitchFamily="34" charset="0"/>
              </a:rPr>
              <a:t>A aposentadoria especial foi instituída através da Lei 3.807, de 26/08/1960, sendo destinada aos trabalhadores que eram submetidos a certo grau de risco e prejuízo à sua própria saúde ou integridade física, reclamando, assim, redução do tempo de serviço (quinze, vinte ou vinte e cinco anos de atividade) para a sua concessão.</a:t>
            </a:r>
          </a:p>
          <a:p>
            <a:pPr algn="just">
              <a:lnSpc>
                <a:spcPct val="150000"/>
              </a:lnSpc>
            </a:pPr>
            <a:r>
              <a:rPr lang="pt-BR" dirty="0" smtClean="0">
                <a:solidFill>
                  <a:srgbClr val="000068"/>
                </a:solidFill>
                <a:latin typeface="Trebuchet MS" pitchFamily="34" charset="0"/>
              </a:rPr>
              <a:t>	Esse </a:t>
            </a:r>
            <a:r>
              <a:rPr lang="pt-BR" dirty="0">
                <a:solidFill>
                  <a:srgbClr val="000068"/>
                </a:solidFill>
                <a:latin typeface="Trebuchet MS" pitchFamily="34" charset="0"/>
              </a:rPr>
              <a:t>referido benefício foi regulamentado pelo Decreto nº 53.831, de 25/03/1964 (e, posteriormente, Decreto nº 83.080/79), o qual criou um quadro no qual estavam arrolados os serviços e as atividades profissionais classificadas como insalubres, penosas ou perigosas, dentre essas atividades, estava a de professor, tanto para homens quanto para mulheres, sob o fundamento de que a atividade era penosa. Assim, bastava o simples enquadramento na função de professor para que pudesse se aposentar de forma especial aos 25 anos de serviço.</a:t>
            </a:r>
            <a:endParaRPr lang="pt-BR" dirty="0"/>
          </a:p>
          <a:p>
            <a:pPr algn="just">
              <a:lnSpc>
                <a:spcPct val="150000"/>
              </a:lnSpc>
            </a:pPr>
            <a:endParaRPr lang="pt-BR" sz="2000" dirty="0">
              <a:solidFill>
                <a:srgbClr val="000068"/>
              </a:solidFill>
              <a:latin typeface="Trebuchet MS" pitchFamily="34" charset="0"/>
            </a:endParaRPr>
          </a:p>
        </p:txBody>
      </p:sp>
      <p:sp>
        <p:nvSpPr>
          <p:cNvPr id="5" name="Retângulo 4"/>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645549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132" y="266328"/>
            <a:ext cx="8712968" cy="7294305"/>
          </a:xfrm>
          <a:prstGeom prst="rect">
            <a:avLst/>
          </a:prstGeom>
        </p:spPr>
        <p:txBody>
          <a:bodyPr wrap="square">
            <a:spAutoFit/>
          </a:bodyPr>
          <a:lstStyle/>
          <a:p>
            <a:pPr algn="just">
              <a:lnSpc>
                <a:spcPct val="150000"/>
              </a:lnSpc>
            </a:pPr>
            <a:r>
              <a:rPr lang="pt-BR" sz="2000" dirty="0">
                <a:solidFill>
                  <a:srgbClr val="000068"/>
                </a:solidFill>
                <a:latin typeface="Trebuchet MS" pitchFamily="34" charset="0"/>
              </a:rPr>
              <a:t>	</a:t>
            </a:r>
            <a:r>
              <a:rPr lang="pt-BR" dirty="0" smtClean="0">
                <a:solidFill>
                  <a:srgbClr val="000068"/>
                </a:solidFill>
                <a:latin typeface="Trebuchet MS" pitchFamily="34" charset="0"/>
              </a:rPr>
              <a:t>Paralelamente, a Constituição previa que todos os professores (de qualquer nível) tinham direito à aposentadoria específica aos 30 anos de trabalho (professores) e 25 anos (professoras). Ou seja, a constituição garantia menos direitos que a própria lei.</a:t>
            </a:r>
          </a:p>
          <a:p>
            <a:pPr algn="just">
              <a:lnSpc>
                <a:spcPct val="150000"/>
              </a:lnSpc>
            </a:pPr>
            <a:r>
              <a:rPr lang="pt-BR" dirty="0" smtClean="0">
                <a:solidFill>
                  <a:srgbClr val="000068"/>
                </a:solidFill>
                <a:latin typeface="Trebuchet MS" pitchFamily="34" charset="0"/>
              </a:rPr>
              <a:t>	Com </a:t>
            </a:r>
            <a:r>
              <a:rPr lang="pt-BR" dirty="0">
                <a:solidFill>
                  <a:srgbClr val="000068"/>
                </a:solidFill>
                <a:latin typeface="Trebuchet MS" pitchFamily="34" charset="0"/>
              </a:rPr>
              <a:t>o advento do Decreto nº 2.172/1997 foram revogados expressamente os Anexos I e II do Decreto 83.080/1979, logo, a partir de então essa aposentadoria especial aos 25 anos de trabalho para professor foi extinta, restando apenas a regra, não mais especial, mas sim específica, que é a aposentadoria aos 30 anos de serviço (homens) e 25 anos de serviço (mulheres).</a:t>
            </a:r>
          </a:p>
          <a:p>
            <a:pPr algn="just">
              <a:lnSpc>
                <a:spcPct val="150000"/>
              </a:lnSpc>
            </a:pPr>
            <a:r>
              <a:rPr lang="pt-BR" dirty="0" smtClean="0">
                <a:solidFill>
                  <a:srgbClr val="000068"/>
                </a:solidFill>
                <a:latin typeface="Trebuchet MS" pitchFamily="34" charset="0"/>
              </a:rPr>
              <a:t>	Como </a:t>
            </a:r>
            <a:r>
              <a:rPr lang="pt-BR" dirty="0">
                <a:solidFill>
                  <a:srgbClr val="000068"/>
                </a:solidFill>
                <a:latin typeface="Trebuchet MS" pitchFamily="34" charset="0"/>
              </a:rPr>
              <a:t>se não bastasse, a partir da Emenda Constitucional 20/1998, os professores de nível superior (PROFESSORES UNIVERSITÁRIOS) foram excluídos dessa regra específica, sob o fundamento de que somente no magistério infantil, fundamental e médio há o estresse que justifica essa redução. Assim, passaram a ter que trabalhar como todo mundo: </a:t>
            </a:r>
          </a:p>
          <a:p>
            <a:pPr algn="ctr">
              <a:lnSpc>
                <a:spcPct val="150000"/>
              </a:lnSpc>
            </a:pPr>
            <a:r>
              <a:rPr lang="pt-BR" b="1" u="sng" dirty="0">
                <a:solidFill>
                  <a:srgbClr val="000068"/>
                </a:solidFill>
                <a:latin typeface="Trebuchet MS" pitchFamily="34" charset="0"/>
              </a:rPr>
              <a:t>35 anos (homens) e 30 anos (mulheres).</a:t>
            </a:r>
            <a:endParaRPr lang="pt-BR" b="1" u="sng" dirty="0">
              <a:solidFill>
                <a:srgbClr val="000068"/>
              </a:solidFill>
            </a:endParaRPr>
          </a:p>
          <a:p>
            <a:pPr algn="just">
              <a:lnSpc>
                <a:spcPct val="150000"/>
              </a:lnSpc>
            </a:pPr>
            <a:endParaRPr lang="pt-BR" sz="2000" dirty="0" smtClean="0">
              <a:solidFill>
                <a:srgbClr val="000068"/>
              </a:solidFill>
              <a:latin typeface="Trebuchet MS" pitchFamily="34" charset="0"/>
            </a:endParaRPr>
          </a:p>
          <a:p>
            <a:pPr algn="just">
              <a:lnSpc>
                <a:spcPct val="150000"/>
              </a:lnSpc>
            </a:pPr>
            <a:r>
              <a:rPr lang="pt-BR" sz="2000" dirty="0" smtClean="0">
                <a:solidFill>
                  <a:srgbClr val="000068"/>
                </a:solidFill>
                <a:latin typeface="Trebuchet MS" pitchFamily="34" charset="0"/>
              </a:rPr>
              <a:t>       </a:t>
            </a:r>
            <a:endParaRPr lang="pt-BR" sz="2000" dirty="0">
              <a:solidFill>
                <a:srgbClr val="000068"/>
              </a:solidFill>
            </a:endParaRPr>
          </a:p>
        </p:txBody>
      </p:sp>
      <p:sp>
        <p:nvSpPr>
          <p:cNvPr id="4" name="Retângulo 3"/>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8570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067" y="332656"/>
            <a:ext cx="8856984" cy="5904630"/>
          </a:xfrm>
          <a:prstGeom prst="rect">
            <a:avLst/>
          </a:prstGeom>
        </p:spPr>
        <p:txBody>
          <a:bodyPr wrap="square">
            <a:spAutoFit/>
          </a:bodyPr>
          <a:lstStyle/>
          <a:p>
            <a:pPr algn="just">
              <a:lnSpc>
                <a:spcPct val="150000"/>
              </a:lnSpc>
            </a:pPr>
            <a:r>
              <a:rPr lang="pt-BR" sz="2000" dirty="0">
                <a:solidFill>
                  <a:srgbClr val="000068"/>
                </a:solidFill>
                <a:latin typeface="Trebuchet MS" pitchFamily="34" charset="0"/>
              </a:rPr>
              <a:t>	</a:t>
            </a:r>
            <a:r>
              <a:rPr lang="pt-BR" dirty="0" smtClean="0">
                <a:solidFill>
                  <a:srgbClr val="000068"/>
                </a:solidFill>
                <a:latin typeface="Trebuchet MS" pitchFamily="34" charset="0"/>
              </a:rPr>
              <a:t>Para </a:t>
            </a:r>
            <a:r>
              <a:rPr lang="pt-BR" dirty="0">
                <a:solidFill>
                  <a:srgbClr val="000068"/>
                </a:solidFill>
                <a:latin typeface="Trebuchet MS" pitchFamily="34" charset="0"/>
              </a:rPr>
              <a:t>não deixar desamparados os professores universitários que estavam quase se aposentando à época, a EC 20/98 veio trazer uma regra de transição, a qual prevê um acréscimo de 17% para professores (homens) e 20% para professoras (mulheres) sobre todo o tempo de trabalho que possuíam até aquela data (16/12/1998), além de um pedágio que teriam que pagar sobre o período restante. Dessa forma, eles poderiam chegar mais rápido à aposentadoria e não seriam pegos de surpresa com uma nova lei que dizia que eles teriam que trabalhar 5 anos a mais do que eles </a:t>
            </a:r>
            <a:r>
              <a:rPr lang="pt-BR" dirty="0" smtClean="0">
                <a:solidFill>
                  <a:srgbClr val="000068"/>
                </a:solidFill>
                <a:latin typeface="Trebuchet MS" pitchFamily="34" charset="0"/>
              </a:rPr>
              <a:t>pensavam.</a:t>
            </a:r>
            <a:endParaRPr lang="pt-BR" dirty="0" smtClean="0">
              <a:solidFill>
                <a:srgbClr val="000068"/>
              </a:solidFill>
            </a:endParaRPr>
          </a:p>
          <a:p>
            <a:pPr algn="just">
              <a:lnSpc>
                <a:spcPct val="150000"/>
              </a:lnSpc>
            </a:pPr>
            <a:r>
              <a:rPr lang="pt-BR" dirty="0">
                <a:solidFill>
                  <a:srgbClr val="000068"/>
                </a:solidFill>
                <a:latin typeface="Trebuchet MS" pitchFamily="34" charset="0"/>
              </a:rPr>
              <a:t>	</a:t>
            </a:r>
            <a:r>
              <a:rPr lang="pt-BR" dirty="0" smtClean="0">
                <a:solidFill>
                  <a:srgbClr val="000068"/>
                </a:solidFill>
                <a:latin typeface="Trebuchet MS" pitchFamily="34" charset="0"/>
              </a:rPr>
              <a:t>Isso </a:t>
            </a:r>
            <a:r>
              <a:rPr lang="pt-BR" dirty="0">
                <a:solidFill>
                  <a:srgbClr val="000068"/>
                </a:solidFill>
                <a:latin typeface="Trebuchet MS" pitchFamily="34" charset="0"/>
              </a:rPr>
              <a:t>já foi um avanço, tendo em vista tamanha absurda alteração. Portanto, os professores universitários, tanto do regime celetista, quanto do regime estatutário, podem se valer dessa regra de transição constitucional para se aposentar mais cedo e não terem que esperar completar 35 ou 30 anos de trabalho. Entretanto, a regra dos decretos acima descritos é ainda mais vantajosa e vem sendo aplicada pelo STJ, embora os professores universitários não saibam disso.</a:t>
            </a:r>
          </a:p>
        </p:txBody>
      </p:sp>
      <p:sp>
        <p:nvSpPr>
          <p:cNvPr id="4" name="Retângulo 3"/>
          <p:cNvSpPr/>
          <p:nvPr/>
        </p:nvSpPr>
        <p:spPr>
          <a:xfrm>
            <a:off x="0" y="-27384"/>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8546"/>
      </p:ext>
    </p:extLst>
  </p:cSld>
  <p:clrMapOvr>
    <a:masterClrMapping/>
  </p:clrMapOvr>
  <mc:AlternateContent xmlns:mc="http://schemas.openxmlformats.org/markup-compatibility/2006" xmlns:p14="http://schemas.microsoft.com/office/powerpoint/2010/main">
    <mc:Choice Requires="p14">
      <p:transition p14:dur="0" advTm="25000"/>
    </mc:Choice>
    <mc:Fallback xmlns="">
      <p:transition advTm="2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9079" y="548680"/>
            <a:ext cx="8784976" cy="6093976"/>
          </a:xfrm>
          <a:prstGeom prst="rect">
            <a:avLst/>
          </a:prstGeom>
        </p:spPr>
        <p:txBody>
          <a:bodyPr wrap="square">
            <a:spAutoFit/>
          </a:bodyPr>
          <a:lstStyle/>
          <a:p>
            <a:pPr algn="just">
              <a:lnSpc>
                <a:spcPct val="150000"/>
              </a:lnSpc>
            </a:pPr>
            <a:r>
              <a:rPr lang="pt-BR" sz="2000" b="1" dirty="0">
                <a:solidFill>
                  <a:srgbClr val="000068"/>
                </a:solidFill>
                <a:latin typeface="Trebuchet MS" pitchFamily="34" charset="0"/>
              </a:rPr>
              <a:t>2. O direito à antecipação da aposentadoria do Professor universitário</a:t>
            </a:r>
            <a:endParaRPr lang="pt-BR" sz="2000" dirty="0">
              <a:solidFill>
                <a:srgbClr val="000068"/>
              </a:solidFill>
              <a:latin typeface="Trebuchet MS" pitchFamily="34" charset="0"/>
            </a:endParaRPr>
          </a:p>
          <a:p>
            <a:pPr algn="just">
              <a:lnSpc>
                <a:spcPct val="150000"/>
              </a:lnSpc>
            </a:pPr>
            <a:r>
              <a:rPr lang="pt-BR" sz="2000" b="1" dirty="0">
                <a:solidFill>
                  <a:srgbClr val="000068"/>
                </a:solidFill>
                <a:latin typeface="Trebuchet MS" pitchFamily="34" charset="0"/>
              </a:rPr>
              <a:t>	</a:t>
            </a:r>
            <a:endParaRPr lang="pt-BR" sz="2000" b="1" dirty="0" smtClean="0">
              <a:solidFill>
                <a:srgbClr val="000068"/>
              </a:solidFill>
              <a:latin typeface="Trebuchet MS" pitchFamily="34" charset="0"/>
            </a:endParaRPr>
          </a:p>
          <a:p>
            <a:pPr algn="just">
              <a:lnSpc>
                <a:spcPct val="150000"/>
              </a:lnSpc>
            </a:pPr>
            <a:r>
              <a:rPr lang="pt-BR" sz="2000" b="1" dirty="0">
                <a:solidFill>
                  <a:srgbClr val="000068"/>
                </a:solidFill>
                <a:latin typeface="Trebuchet MS" pitchFamily="34" charset="0"/>
              </a:rPr>
              <a:t>	</a:t>
            </a:r>
            <a:r>
              <a:rPr lang="pt-BR" dirty="0" smtClean="0">
                <a:solidFill>
                  <a:srgbClr val="000068"/>
                </a:solidFill>
                <a:latin typeface="Trebuchet MS" pitchFamily="34" charset="0"/>
              </a:rPr>
              <a:t>No </a:t>
            </a:r>
            <a:r>
              <a:rPr lang="pt-BR" dirty="0">
                <a:solidFill>
                  <a:srgbClr val="000068"/>
                </a:solidFill>
                <a:latin typeface="Trebuchet MS" pitchFamily="34" charset="0"/>
              </a:rPr>
              <a:t>caso do magistério, o STJ (Superior Tribunal de Justiça), que detém a palavra final sobre o assunto, já pacificou o seu entendimento acerca da aposentadoria dos professores, inclusive universitários: como a legislação anterior previa que os professores (de qualquer nível) tinham direito à aposentadoria especial aos 25 anos de trabalho, então deve ser aplicada essa legislação àqueles que trabalhavam à época, por ser mais benéfica (Decretos nº 53.831/64 e 83.080/79</a:t>
            </a:r>
            <a:r>
              <a:rPr lang="pt-BR" dirty="0" smtClean="0">
                <a:solidFill>
                  <a:srgbClr val="000068"/>
                </a:solidFill>
                <a:latin typeface="Trebuchet MS" pitchFamily="34" charset="0"/>
              </a:rPr>
              <a:t>).</a:t>
            </a:r>
          </a:p>
          <a:p>
            <a:pPr algn="just">
              <a:lnSpc>
                <a:spcPct val="150000"/>
              </a:lnSpc>
            </a:pPr>
            <a:r>
              <a:rPr lang="pt-BR" dirty="0" smtClean="0">
                <a:solidFill>
                  <a:srgbClr val="000068"/>
                </a:solidFill>
                <a:latin typeface="Trebuchet MS" pitchFamily="34" charset="0"/>
              </a:rPr>
              <a:t>	Sendo </a:t>
            </a:r>
            <a:r>
              <a:rPr lang="pt-BR" dirty="0">
                <a:solidFill>
                  <a:srgbClr val="000068"/>
                </a:solidFill>
                <a:latin typeface="Trebuchet MS" pitchFamily="34" charset="0"/>
              </a:rPr>
              <a:t>assim, quem já trabalhava como professor antes de 1997 pode converter todo esse tempo de trabalho até essa data e utilizá-lo para somar ao tempo que já tem hoje para poder se aposentar mais cedo. A conversão é simples: para os homens, o fator é de 1,4; para as mulheres, o fator de conversão é de 1,2.</a:t>
            </a:r>
          </a:p>
          <a:p>
            <a:pPr algn="just">
              <a:lnSpc>
                <a:spcPct val="150000"/>
              </a:lnSpc>
            </a:pPr>
            <a:endParaRPr lang="pt-BR" sz="2000" dirty="0">
              <a:solidFill>
                <a:srgbClr val="000068"/>
              </a:solidFill>
              <a:latin typeface="Trebuchet MS" pitchFamily="34" charset="0"/>
            </a:endParaRP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0931680"/>
      </p:ext>
    </p:extLst>
  </p:cSld>
  <p:clrMapOvr>
    <a:masterClrMapping/>
  </p:clrMapOvr>
  <mc:AlternateContent xmlns:mc="http://schemas.openxmlformats.org/markup-compatibility/2006" xmlns:p14="http://schemas.microsoft.com/office/powerpoint/2010/main">
    <mc:Choice Requires="p14">
      <p:transition p14:dur="0" advTm="25000"/>
    </mc:Choice>
    <mc:Fallback xmlns="">
      <p:transition advTm="2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7859" y="291430"/>
            <a:ext cx="8712968" cy="5401479"/>
          </a:xfrm>
          <a:prstGeom prst="rect">
            <a:avLst/>
          </a:prstGeom>
        </p:spPr>
        <p:txBody>
          <a:bodyPr wrap="square">
            <a:spAutoFit/>
          </a:bodyPr>
          <a:lstStyle/>
          <a:p>
            <a:pPr algn="just">
              <a:lnSpc>
                <a:spcPct val="150000"/>
              </a:lnSpc>
            </a:pPr>
            <a:r>
              <a:rPr lang="pt-BR" sz="2000" dirty="0" smtClean="0">
                <a:solidFill>
                  <a:srgbClr val="000068"/>
                </a:solidFill>
                <a:latin typeface="Trebuchet MS" pitchFamily="34" charset="0"/>
              </a:rPr>
              <a:t>	</a:t>
            </a:r>
            <a:r>
              <a:rPr lang="pt-BR" dirty="0">
                <a:solidFill>
                  <a:srgbClr val="000068"/>
                </a:solidFill>
                <a:latin typeface="Trebuchet MS" pitchFamily="34" charset="0"/>
              </a:rPr>
              <a:t>Vejamos o </a:t>
            </a:r>
            <a:r>
              <a:rPr lang="pt-BR" dirty="0" smtClean="0">
                <a:solidFill>
                  <a:srgbClr val="000068"/>
                </a:solidFill>
                <a:latin typeface="Trebuchet MS" pitchFamily="34" charset="0"/>
              </a:rPr>
              <a:t>quadro </a:t>
            </a:r>
            <a:r>
              <a:rPr lang="pt-BR" dirty="0">
                <a:solidFill>
                  <a:srgbClr val="000068"/>
                </a:solidFill>
                <a:latin typeface="Trebuchet MS" pitchFamily="34" charset="0"/>
              </a:rPr>
              <a:t>dos agentes físicos, químicos e biológicos e das categorias </a:t>
            </a:r>
            <a:r>
              <a:rPr lang="pt-BR" dirty="0" smtClean="0">
                <a:solidFill>
                  <a:srgbClr val="000068"/>
                </a:solidFill>
                <a:latin typeface="Trebuchet MS" pitchFamily="34" charset="0"/>
              </a:rPr>
              <a:t>profissionais  previsto no </a:t>
            </a:r>
            <a:r>
              <a:rPr lang="pt-BR" dirty="0">
                <a:solidFill>
                  <a:srgbClr val="000068"/>
                </a:solidFill>
                <a:latin typeface="Trebuchet MS" pitchFamily="34" charset="0"/>
              </a:rPr>
              <a:t>DECRETO Nº 53.831, DE 25 DE MARÇO DE </a:t>
            </a:r>
            <a:r>
              <a:rPr lang="pt-BR" dirty="0" smtClean="0">
                <a:solidFill>
                  <a:srgbClr val="000068"/>
                </a:solidFill>
                <a:latin typeface="Trebuchet MS" pitchFamily="34" charset="0"/>
              </a:rPr>
              <a:t>1964 que dispõe sobre a aposentadoria dos professores (inclusive universitários) aos 25 anos de serviço/contribuição, considerando a atividade do magistério como PENOSA.</a:t>
            </a:r>
            <a:endParaRPr lang="pt-BR" dirty="0">
              <a:solidFill>
                <a:srgbClr val="000068"/>
              </a:solidFill>
              <a:latin typeface="Trebuchet MS" pitchFamily="34" charset="0"/>
            </a:endParaRPr>
          </a:p>
          <a:p>
            <a:pPr algn="just">
              <a:lnSpc>
                <a:spcPct val="150000"/>
              </a:lnSpc>
            </a:pPr>
            <a:r>
              <a:rPr lang="pt-BR" dirty="0" smtClean="0">
                <a:solidFill>
                  <a:srgbClr val="000068"/>
                </a:solidFill>
                <a:latin typeface="Trebuchet MS" pitchFamily="34" charset="0"/>
              </a:rPr>
              <a:t> </a:t>
            </a:r>
          </a:p>
          <a:p>
            <a:pPr algn="just">
              <a:lnSpc>
                <a:spcPct val="150000"/>
              </a:lnSpc>
            </a:pPr>
            <a:endParaRPr lang="pt-BR" sz="2000" dirty="0" smtClean="0">
              <a:solidFill>
                <a:srgbClr val="000068"/>
              </a:solidFill>
              <a:latin typeface="Trebuchet MS" pitchFamily="34" charset="0"/>
            </a:endParaRPr>
          </a:p>
          <a:p>
            <a:pPr algn="just">
              <a:lnSpc>
                <a:spcPct val="150000"/>
              </a:lnSpc>
            </a:pPr>
            <a:r>
              <a:rPr lang="pt-BR" sz="2000" dirty="0">
                <a:solidFill>
                  <a:srgbClr val="000068"/>
                </a:solidFill>
                <a:latin typeface="Trebuchet MS" pitchFamily="34" charset="0"/>
              </a:rPr>
              <a:t>	</a:t>
            </a:r>
            <a:endParaRPr lang="pt-BR" sz="2000" dirty="0" smtClean="0">
              <a:solidFill>
                <a:srgbClr val="000068"/>
              </a:solidFill>
              <a:latin typeface="Trebuchet MS" pitchFamily="34" charset="0"/>
            </a:endParaRPr>
          </a:p>
          <a:p>
            <a:pPr algn="just">
              <a:lnSpc>
                <a:spcPct val="150000"/>
              </a:lnSpc>
            </a:pPr>
            <a:endParaRPr lang="pt-BR" sz="2000" dirty="0">
              <a:solidFill>
                <a:srgbClr val="000068"/>
              </a:solidFill>
              <a:latin typeface="Trebuchet MS" pitchFamily="34" charset="0"/>
            </a:endParaRPr>
          </a:p>
          <a:p>
            <a:pPr algn="just">
              <a:lnSpc>
                <a:spcPct val="150000"/>
              </a:lnSpc>
            </a:pPr>
            <a:endParaRPr lang="pt-BR" sz="2000" dirty="0" smtClean="0">
              <a:solidFill>
                <a:srgbClr val="000068"/>
              </a:solidFill>
              <a:latin typeface="Trebuchet MS" pitchFamily="34" charset="0"/>
            </a:endParaRPr>
          </a:p>
          <a:p>
            <a:pPr algn="just">
              <a:lnSpc>
                <a:spcPct val="150000"/>
              </a:lnSpc>
            </a:pPr>
            <a:endParaRPr lang="pt-BR" sz="2000" dirty="0">
              <a:solidFill>
                <a:srgbClr val="000068"/>
              </a:solidFill>
              <a:latin typeface="Trebuchet MS" pitchFamily="34" charset="0"/>
            </a:endParaRPr>
          </a:p>
          <a:p>
            <a:pPr algn="just">
              <a:lnSpc>
                <a:spcPct val="150000"/>
              </a:lnSpc>
            </a:pPr>
            <a:r>
              <a:rPr lang="pt-BR" sz="2000" dirty="0">
                <a:solidFill>
                  <a:srgbClr val="000068"/>
                </a:solidFill>
                <a:latin typeface="Trebuchet MS" pitchFamily="34" charset="0"/>
              </a:rPr>
              <a:t>       </a:t>
            </a: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655828552"/>
              </p:ext>
            </p:extLst>
          </p:nvPr>
        </p:nvGraphicFramePr>
        <p:xfrm>
          <a:off x="323528" y="2420888"/>
          <a:ext cx="8496944" cy="4035368"/>
        </p:xfrm>
        <a:graphic>
          <a:graphicData uri="http://schemas.openxmlformats.org/drawingml/2006/table">
            <a:tbl>
              <a:tblPr firstRow="1" firstCol="1" bandRow="1">
                <a:tableStyleId>{E8B1032C-EA38-4F05-BA0D-38AFFFC7BED3}</a:tableStyleId>
              </a:tblPr>
              <a:tblGrid>
                <a:gridCol w="823571"/>
                <a:gridCol w="1722413"/>
                <a:gridCol w="1898640"/>
                <a:gridCol w="1634743"/>
                <a:gridCol w="1136172"/>
                <a:gridCol w="1281405"/>
              </a:tblGrid>
              <a:tr h="251038">
                <a:tc>
                  <a:txBody>
                    <a:bodyPr/>
                    <a:lstStyle/>
                    <a:p>
                      <a:pPr marL="48895" marR="48895" algn="ctr">
                        <a:spcAft>
                          <a:spcPts val="0"/>
                        </a:spcAft>
                      </a:pPr>
                      <a:r>
                        <a:rPr lang="pt-BR" sz="750" dirty="0">
                          <a:effectLst/>
                        </a:rPr>
                        <a:t>2.0.0</a:t>
                      </a:r>
                      <a:endParaRPr lang="pt-BR" sz="1100" dirty="0">
                        <a:effectLst/>
                        <a:latin typeface="Calibri"/>
                        <a:ea typeface="Calibri"/>
                        <a:cs typeface="Times New Roman"/>
                      </a:endParaRPr>
                    </a:p>
                  </a:txBody>
                  <a:tcPr marL="9525" marR="9525" marT="9525" marB="9525" anchor="ctr"/>
                </a:tc>
                <a:tc gridSpan="5">
                  <a:txBody>
                    <a:bodyPr/>
                    <a:lstStyle/>
                    <a:p>
                      <a:pPr marL="48895" marR="48895" algn="l">
                        <a:spcAft>
                          <a:spcPts val="0"/>
                        </a:spcAft>
                      </a:pPr>
                      <a:r>
                        <a:rPr lang="pt-BR" sz="750">
                          <a:effectLst/>
                        </a:rPr>
                        <a:t>OCUPAÇÕES</a:t>
                      </a:r>
                      <a:endParaRPr lang="pt-BR" sz="1100">
                        <a:effectLst/>
                        <a:latin typeface="Calibri"/>
                        <a:ea typeface="Calibri"/>
                        <a:cs typeface="Times New Roman"/>
                      </a:endParaRPr>
                    </a:p>
                  </a:txBody>
                  <a:tcPr marL="9525" marR="9525" marT="9525" marB="9525"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51038">
                <a:tc>
                  <a:txBody>
                    <a:bodyPr/>
                    <a:lstStyle/>
                    <a:p>
                      <a:pPr marL="48895" marR="48895" algn="ctr">
                        <a:spcAft>
                          <a:spcPts val="0"/>
                        </a:spcAft>
                      </a:pPr>
                      <a:r>
                        <a:rPr lang="pt-BR" sz="750">
                          <a:effectLst/>
                        </a:rPr>
                        <a:t>2.1.0</a:t>
                      </a:r>
                      <a:endParaRPr lang="pt-BR" sz="1100">
                        <a:effectLst/>
                        <a:latin typeface="Calibri"/>
                        <a:ea typeface="Calibri"/>
                        <a:cs typeface="Times New Roman"/>
                      </a:endParaRPr>
                    </a:p>
                  </a:txBody>
                  <a:tcPr marL="9525" marR="9525" marT="9525" marB="9525" anchor="ctr"/>
                </a:tc>
                <a:tc gridSpan="5">
                  <a:txBody>
                    <a:bodyPr/>
                    <a:lstStyle/>
                    <a:p>
                      <a:pPr marL="48895" marR="48895" algn="l">
                        <a:spcAft>
                          <a:spcPts val="0"/>
                        </a:spcAft>
                      </a:pPr>
                      <a:r>
                        <a:rPr lang="pt-BR" sz="750">
                          <a:effectLst/>
                        </a:rPr>
                        <a:t>LIBERAIS, TÉCNICOS,  ASSEMELHADAS</a:t>
                      </a:r>
                      <a:endParaRPr lang="pt-BR" sz="1100">
                        <a:effectLst/>
                        <a:latin typeface="Calibri"/>
                        <a:ea typeface="Calibri"/>
                        <a:cs typeface="Times New Roman"/>
                      </a:endParaRPr>
                    </a:p>
                  </a:txBody>
                  <a:tcPr marL="9525" marR="9525" marT="9525" marB="9525"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914303">
                <a:tc>
                  <a:txBody>
                    <a:bodyPr/>
                    <a:lstStyle/>
                    <a:p>
                      <a:pPr marL="48895" marR="48895" algn="ctr">
                        <a:spcAft>
                          <a:spcPts val="0"/>
                        </a:spcAft>
                      </a:pPr>
                      <a:r>
                        <a:rPr lang="pt-BR" sz="750">
                          <a:effectLst/>
                        </a:rPr>
                        <a:t>2.1.1</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ENGENHARIA</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dirty="0">
                          <a:effectLst/>
                        </a:rPr>
                        <a:t>Engenheiros de Construção Civil, de minas, de metalurgia, Eletricistas.</a:t>
                      </a:r>
                      <a:endParaRPr lang="pt-BR" sz="1100" dirty="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Insalubre</a:t>
                      </a:r>
                      <a:endParaRPr lang="pt-BR" sz="110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25 anos</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Jornada normal ou especial fixada em Lei. Decreto nº 46.131</a:t>
                      </a:r>
                      <a:r>
                        <a:rPr lang="pt-BR" sz="1200">
                          <a:effectLst/>
                        </a:rPr>
                        <a:t> </a:t>
                      </a:r>
                      <a:r>
                        <a:rPr lang="pt-BR" sz="750">
                          <a:effectLst/>
                        </a:rPr>
                        <a:t>(*), de 3-6-59.</a:t>
                      </a:r>
                      <a:endParaRPr lang="pt-BR" sz="1100">
                        <a:effectLst/>
                        <a:latin typeface="Calibri"/>
                        <a:ea typeface="Calibri"/>
                        <a:cs typeface="Times New Roman"/>
                      </a:endParaRPr>
                    </a:p>
                  </a:txBody>
                  <a:tcPr marL="9525" marR="9525" marT="9525" marB="9525" anchor="ctr"/>
                </a:tc>
              </a:tr>
              <a:tr h="660625">
                <a:tc>
                  <a:txBody>
                    <a:bodyPr/>
                    <a:lstStyle/>
                    <a:p>
                      <a:pPr marL="48895" marR="48895" algn="ctr">
                        <a:spcAft>
                          <a:spcPts val="0"/>
                        </a:spcAft>
                      </a:pPr>
                      <a:r>
                        <a:rPr lang="pt-BR" sz="750">
                          <a:effectLst/>
                        </a:rPr>
                        <a:t>2.1.2</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QUÍMICA</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Químicos, Toxicologistas, Podologistas.</a:t>
                      </a:r>
                      <a:endParaRPr lang="pt-BR" sz="110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Insalubre</a:t>
                      </a:r>
                      <a:endParaRPr lang="pt-BR" sz="110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25 anos</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 Jornada normal ou especial fixada em Lei. Decreto nº 48.285 (*), de 1960.</a:t>
                      </a:r>
                      <a:endParaRPr lang="pt-BR" sz="1100">
                        <a:effectLst/>
                        <a:latin typeface="Calibri"/>
                        <a:ea typeface="Calibri"/>
                        <a:cs typeface="Times New Roman"/>
                      </a:endParaRPr>
                    </a:p>
                  </a:txBody>
                  <a:tcPr marL="9525" marR="9525" marT="9525" marB="9525" anchor="ctr"/>
                </a:tc>
              </a:tr>
              <a:tr h="819174">
                <a:tc>
                  <a:txBody>
                    <a:bodyPr/>
                    <a:lstStyle/>
                    <a:p>
                      <a:pPr marL="48895" marR="48895" algn="ctr">
                        <a:spcAft>
                          <a:spcPts val="0"/>
                        </a:spcAft>
                      </a:pPr>
                      <a:r>
                        <a:rPr lang="pt-BR" sz="750">
                          <a:effectLst/>
                        </a:rPr>
                        <a:t>2.1.3</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MEDICINA, ODONTOLOGIA, ENFERMAGEM</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Médicos, Dentistas, Enfermeiros.</a:t>
                      </a:r>
                      <a:endParaRPr lang="pt-BR" sz="110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Insalubre</a:t>
                      </a:r>
                      <a:endParaRPr lang="pt-BR" sz="1100">
                        <a:effectLst/>
                        <a:latin typeface="Calibri"/>
                        <a:ea typeface="Calibri"/>
                        <a:cs typeface="Times New Roman"/>
                      </a:endParaRPr>
                    </a:p>
                  </a:txBody>
                  <a:tcPr marL="9525" marR="9525" marT="9525" marB="9525" anchor="ctr"/>
                </a:tc>
                <a:tc>
                  <a:txBody>
                    <a:bodyPr/>
                    <a:lstStyle/>
                    <a:p>
                      <a:pPr marL="48895" marR="48895" algn="ctr">
                        <a:spcAft>
                          <a:spcPts val="0"/>
                        </a:spcAft>
                      </a:pPr>
                      <a:r>
                        <a:rPr lang="pt-BR" sz="750">
                          <a:effectLst/>
                        </a:rPr>
                        <a:t>25 anos</a:t>
                      </a:r>
                      <a:endParaRPr lang="pt-BR" sz="1100">
                        <a:effectLst/>
                        <a:latin typeface="Calibri"/>
                        <a:ea typeface="Calibri"/>
                        <a:cs typeface="Times New Roman"/>
                      </a:endParaRPr>
                    </a:p>
                  </a:txBody>
                  <a:tcPr marL="9525" marR="9525" marT="9525" marB="9525" anchor="ctr"/>
                </a:tc>
                <a:tc>
                  <a:txBody>
                    <a:bodyPr/>
                    <a:lstStyle/>
                    <a:p>
                      <a:pPr marL="48895" marR="48895" algn="l">
                        <a:spcAft>
                          <a:spcPts val="0"/>
                        </a:spcAft>
                      </a:pPr>
                      <a:r>
                        <a:rPr lang="pt-BR" sz="750">
                          <a:effectLst/>
                        </a:rPr>
                        <a:t>Jornada normal ou especial fixada em Lei. Decreto nº 43.185 (*), de 6-2-58.</a:t>
                      </a:r>
                      <a:endParaRPr lang="pt-BR" sz="1100">
                        <a:effectLst/>
                        <a:latin typeface="Calibri"/>
                        <a:ea typeface="Calibri"/>
                        <a:cs typeface="Times New Roman"/>
                      </a:endParaRPr>
                    </a:p>
                  </a:txBody>
                  <a:tcPr marL="9525" marR="9525" marT="9525" marB="9525" anchor="ctr"/>
                </a:tc>
              </a:tr>
              <a:tr h="1136273">
                <a:tc>
                  <a:txBody>
                    <a:bodyPr/>
                    <a:lstStyle/>
                    <a:p>
                      <a:pPr marL="48895" marR="48895" algn="ctr">
                        <a:spcAft>
                          <a:spcPts val="0"/>
                        </a:spcAft>
                      </a:pPr>
                      <a:r>
                        <a:rPr lang="pt-BR" sz="1050" dirty="0">
                          <a:solidFill>
                            <a:srgbClr val="000068"/>
                          </a:solidFill>
                          <a:effectLst/>
                          <a:latin typeface="Trebuchet MS" pitchFamily="34" charset="0"/>
                        </a:rPr>
                        <a:t>2.1.4</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c>
                  <a:txBody>
                    <a:bodyPr/>
                    <a:lstStyle/>
                    <a:p>
                      <a:pPr marL="48895" marR="48895" algn="l">
                        <a:spcAft>
                          <a:spcPts val="0"/>
                        </a:spcAft>
                      </a:pPr>
                      <a:r>
                        <a:rPr lang="pt-BR" sz="1050" dirty="0">
                          <a:solidFill>
                            <a:srgbClr val="000068"/>
                          </a:solidFill>
                          <a:effectLst/>
                          <a:latin typeface="Trebuchet MS" pitchFamily="34" charset="0"/>
                        </a:rPr>
                        <a:t>MAGISTÉRIO</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c>
                  <a:txBody>
                    <a:bodyPr/>
                    <a:lstStyle/>
                    <a:p>
                      <a:pPr marL="48895" marR="48895" algn="l">
                        <a:spcAft>
                          <a:spcPts val="0"/>
                        </a:spcAft>
                      </a:pPr>
                      <a:r>
                        <a:rPr lang="pt-BR" sz="1050" dirty="0">
                          <a:solidFill>
                            <a:srgbClr val="000068"/>
                          </a:solidFill>
                          <a:effectLst/>
                          <a:latin typeface="Trebuchet MS" pitchFamily="34" charset="0"/>
                        </a:rPr>
                        <a:t>Professores.</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c>
                  <a:txBody>
                    <a:bodyPr/>
                    <a:lstStyle/>
                    <a:p>
                      <a:pPr marL="48895" marR="48895" algn="ctr">
                        <a:spcAft>
                          <a:spcPts val="0"/>
                        </a:spcAft>
                      </a:pPr>
                      <a:r>
                        <a:rPr lang="pt-BR" sz="1050" dirty="0">
                          <a:solidFill>
                            <a:srgbClr val="000068"/>
                          </a:solidFill>
                          <a:effectLst/>
                          <a:latin typeface="Trebuchet MS" pitchFamily="34" charset="0"/>
                        </a:rPr>
                        <a:t>Penoso</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c>
                  <a:txBody>
                    <a:bodyPr/>
                    <a:lstStyle/>
                    <a:p>
                      <a:pPr marL="48895" marR="48895" algn="ctr">
                        <a:spcAft>
                          <a:spcPts val="0"/>
                        </a:spcAft>
                      </a:pPr>
                      <a:r>
                        <a:rPr lang="pt-BR" sz="1050" dirty="0">
                          <a:solidFill>
                            <a:srgbClr val="000068"/>
                          </a:solidFill>
                          <a:effectLst/>
                          <a:latin typeface="Trebuchet MS" pitchFamily="34" charset="0"/>
                        </a:rPr>
                        <a:t>25 anos</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c>
                  <a:txBody>
                    <a:bodyPr/>
                    <a:lstStyle/>
                    <a:p>
                      <a:pPr marL="48895" marR="48895" algn="l">
                        <a:spcAft>
                          <a:spcPts val="0"/>
                        </a:spcAft>
                      </a:pPr>
                      <a:r>
                        <a:rPr lang="pt-BR" sz="1050" dirty="0">
                          <a:solidFill>
                            <a:srgbClr val="000068"/>
                          </a:solidFill>
                          <a:effectLst/>
                          <a:latin typeface="Trebuchet MS" pitchFamily="34" charset="0"/>
                        </a:rPr>
                        <a:t>Jornada normal ou especial fixada em Lei Estadual, GB, 286; RJ, 1.870, de 25-4.  Art. 318, da Consolidação das Leis do Trabalho.</a:t>
                      </a:r>
                      <a:endParaRPr lang="pt-BR" sz="1050" b="1" dirty="0">
                        <a:solidFill>
                          <a:srgbClr val="000068"/>
                        </a:solidFill>
                        <a:effectLst/>
                        <a:latin typeface="Trebuchet MS" pitchFamily="34" charset="0"/>
                        <a:ea typeface="Calibri"/>
                        <a:cs typeface="Times New Roman"/>
                      </a:endParaRPr>
                    </a:p>
                  </a:txBody>
                  <a:tcPr marL="9525" marR="9525" marT="9525" marB="9525" anchor="ctr">
                    <a:solidFill>
                      <a:schemeClr val="accent6">
                        <a:lumMod val="75000"/>
                      </a:schemeClr>
                    </a:solidFill>
                  </a:tcPr>
                </a:tc>
              </a:tr>
            </a:tbl>
          </a:graphicData>
        </a:graphic>
      </p:graphicFrame>
    </p:spTree>
    <p:extLst>
      <p:ext uri="{BB962C8B-B14F-4D97-AF65-F5344CB8AC3E}">
        <p14:creationId xmlns:p14="http://schemas.microsoft.com/office/powerpoint/2010/main" val="10350898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266328"/>
            <a:ext cx="8784976" cy="6509474"/>
          </a:xfrm>
          <a:prstGeom prst="rect">
            <a:avLst/>
          </a:prstGeom>
        </p:spPr>
        <p:txBody>
          <a:bodyPr wrap="square">
            <a:spAutoFit/>
          </a:bodyPr>
          <a:lstStyle/>
          <a:p>
            <a:pPr algn="just">
              <a:lnSpc>
                <a:spcPct val="150000"/>
              </a:lnSpc>
            </a:pPr>
            <a:r>
              <a:rPr lang="pt-BR" dirty="0" smtClean="0">
                <a:solidFill>
                  <a:srgbClr val="000068"/>
                </a:solidFill>
                <a:latin typeface="Trebuchet MS" pitchFamily="34" charset="0"/>
              </a:rPr>
              <a:t>       Exemplificando: se um professor (homem) começou a dar aulas (em qualquer nível) em setembro de 1982, pelas regras de aposentadoria atuais, ele terá que trabalhar 35 anos, logo, só poderá se aposentar em setembro de 2017. Porém, esse professor poderá converter esse tempo de trabalho de setembro de 1982 a março de 1997 (14 anos e 6 meses), multiplicando-o por 1,4, que é igual a 20,3 anos. Então, em março de 1997 ele já contará com 20 anos e 3 meses de trabalho e não apenas 14 anos e 6 meses. De lá pra cá, considerando-se que ele continuou trabalhando, então temos 14 anos e 9 meses de março de 1997 até hoje, logo:</a:t>
            </a:r>
          </a:p>
          <a:p>
            <a:pPr algn="just">
              <a:lnSpc>
                <a:spcPct val="150000"/>
              </a:lnSpc>
            </a:pPr>
            <a:endParaRPr lang="pt-BR" sz="400" dirty="0" smtClean="0">
              <a:solidFill>
                <a:srgbClr val="000068"/>
              </a:solidFill>
              <a:latin typeface="Trebuchet MS" pitchFamily="34" charset="0"/>
            </a:endParaRPr>
          </a:p>
          <a:p>
            <a:pPr algn="ctr">
              <a:lnSpc>
                <a:spcPct val="150000"/>
              </a:lnSpc>
            </a:pPr>
            <a:r>
              <a:rPr lang="pt-BR" b="1" i="1" dirty="0" smtClean="0">
                <a:solidFill>
                  <a:schemeClr val="accent6"/>
                </a:solidFill>
                <a:latin typeface="Trebuchet MS" pitchFamily="34" charset="0"/>
              </a:rPr>
              <a:t>20 ANOS E 5 MESES + 14 ANOS E 9 MESES = 35 anos de trabalho, portanto, JÁ PODE SE APOSENTAR EM DEZEMBRO/2011 (e não apenas em setembro/2017).</a:t>
            </a:r>
          </a:p>
          <a:p>
            <a:pPr algn="ctr">
              <a:lnSpc>
                <a:spcPct val="150000"/>
              </a:lnSpc>
            </a:pPr>
            <a:endParaRPr lang="pt-BR" sz="400" b="1" i="1" dirty="0" smtClean="0">
              <a:solidFill>
                <a:schemeClr val="accent6"/>
              </a:solidFill>
              <a:latin typeface="Trebuchet MS" pitchFamily="34" charset="0"/>
            </a:endParaRPr>
          </a:p>
          <a:p>
            <a:pPr algn="ctr">
              <a:lnSpc>
                <a:spcPct val="150000"/>
              </a:lnSpc>
            </a:pPr>
            <a:r>
              <a:rPr lang="pt-BR" dirty="0" smtClean="0">
                <a:solidFill>
                  <a:srgbClr val="000068"/>
                </a:solidFill>
                <a:latin typeface="Trebuchet MS" pitchFamily="34" charset="0"/>
              </a:rPr>
              <a:t>Ou </a:t>
            </a:r>
            <a:r>
              <a:rPr lang="pt-BR" dirty="0">
                <a:solidFill>
                  <a:srgbClr val="000068"/>
                </a:solidFill>
                <a:latin typeface="Trebuchet MS" pitchFamily="34" charset="0"/>
              </a:rPr>
              <a:t>seja, esse professor pode se aposentar </a:t>
            </a:r>
            <a:r>
              <a:rPr lang="pt-BR" b="1" dirty="0">
                <a:solidFill>
                  <a:srgbClr val="000068"/>
                </a:solidFill>
                <a:latin typeface="Trebuchet MS" pitchFamily="34" charset="0"/>
              </a:rPr>
              <a:t>5 ANOS E 9 MESES</a:t>
            </a:r>
            <a:r>
              <a:rPr lang="pt-BR" dirty="0">
                <a:solidFill>
                  <a:srgbClr val="000068"/>
                </a:solidFill>
                <a:latin typeface="Trebuchet MS" pitchFamily="34" charset="0"/>
              </a:rPr>
              <a:t> ANTES DO QUE IMAGINA, SEM PERDA SALARIAL. Trata-se de um direito adquirido, já reconhecido e pacificado pelo Superior Tribunal de Justiça. Basta o professor universitário mover uma ação contra o INSS para ter a sua aposentadoria antecipada.</a:t>
            </a:r>
          </a:p>
          <a:p>
            <a:pPr algn="ctr">
              <a:lnSpc>
                <a:spcPct val="150000"/>
              </a:lnSpc>
            </a:pPr>
            <a:endParaRPr lang="pt-BR" b="1" i="1" dirty="0">
              <a:solidFill>
                <a:schemeClr val="accent6"/>
              </a:solidFill>
              <a:latin typeface="Trebuchet MS" pitchFamily="34" charset="0"/>
            </a:endParaRPr>
          </a:p>
        </p:txBody>
      </p:sp>
      <p:sp>
        <p:nvSpPr>
          <p:cNvPr id="5" name="Retângulo 4"/>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6" name="Retângulo 5"/>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77378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40000"/>
    </mc:Choice>
    <mc:Fallback xmlns="">
      <p:transition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692696"/>
            <a:ext cx="8856984" cy="5109091"/>
          </a:xfrm>
          <a:prstGeom prst="rect">
            <a:avLst/>
          </a:prstGeom>
        </p:spPr>
        <p:txBody>
          <a:bodyPr wrap="square">
            <a:spAutoFit/>
          </a:bodyPr>
          <a:lstStyle/>
          <a:p>
            <a:pPr algn="just"/>
            <a:r>
              <a:rPr lang="pt-BR" dirty="0" smtClean="0">
                <a:solidFill>
                  <a:srgbClr val="000068"/>
                </a:solidFill>
              </a:rPr>
              <a:t>       </a:t>
            </a:r>
            <a:r>
              <a:rPr lang="pt-BR" sz="2000" dirty="0" smtClean="0">
                <a:solidFill>
                  <a:srgbClr val="000068"/>
                </a:solidFill>
                <a:latin typeface="Trebuchet MS" pitchFamily="34" charset="0"/>
              </a:rPr>
              <a:t>Confira-se algumas </a:t>
            </a:r>
            <a:r>
              <a:rPr lang="pt-BR" sz="2000" dirty="0">
                <a:solidFill>
                  <a:srgbClr val="000068"/>
                </a:solidFill>
                <a:latin typeface="Trebuchet MS" pitchFamily="34" charset="0"/>
              </a:rPr>
              <a:t>das decisões do STJ:</a:t>
            </a:r>
          </a:p>
          <a:p>
            <a:r>
              <a:rPr lang="pt-BR" dirty="0">
                <a:solidFill>
                  <a:srgbClr val="000068"/>
                </a:solidFill>
              </a:rPr>
              <a:t> </a:t>
            </a:r>
          </a:p>
          <a:p>
            <a:r>
              <a:rPr lang="pt-BR" dirty="0">
                <a:solidFill>
                  <a:srgbClr val="000068"/>
                </a:solidFill>
              </a:rPr>
              <a:t> </a:t>
            </a:r>
          </a:p>
          <a:p>
            <a:pPr marL="1080000" algn="just"/>
            <a:r>
              <a:rPr lang="pt-BR" dirty="0">
                <a:solidFill>
                  <a:srgbClr val="000068"/>
                </a:solidFill>
                <a:latin typeface="Trebuchet MS" pitchFamily="34" charset="0"/>
              </a:rPr>
              <a:t>"PREVIDENCIÁRIO. APOSENTADORIA POR TEMPO DE SERVIÇO COMUM. </a:t>
            </a:r>
            <a:r>
              <a:rPr lang="pt-BR" b="1" dirty="0">
                <a:solidFill>
                  <a:srgbClr val="000068"/>
                </a:solidFill>
                <a:latin typeface="Trebuchet MS" pitchFamily="34" charset="0"/>
              </a:rPr>
              <a:t>MAGISTÉRIO</a:t>
            </a:r>
            <a:r>
              <a:rPr lang="pt-BR" dirty="0">
                <a:solidFill>
                  <a:srgbClr val="000068"/>
                </a:solidFill>
                <a:latin typeface="Trebuchet MS" pitchFamily="34" charset="0"/>
              </a:rPr>
              <a:t>. CONVERSÃO ESPECIAL. POSSIBILIDADE. RECURSO NÃO CONHECIDO.</a:t>
            </a:r>
          </a:p>
          <a:p>
            <a:pPr marL="1080000" algn="just"/>
            <a:r>
              <a:rPr lang="pt-BR" dirty="0">
                <a:solidFill>
                  <a:srgbClr val="000068"/>
                </a:solidFill>
                <a:latin typeface="Trebuchet MS" pitchFamily="34" charset="0"/>
              </a:rPr>
              <a:t>1. As Turmas que compõem a Egrégia Terceira Seção firmaram sua jurisprudência no sentido de que é garantida a conversão, como especial, do tempo de serviço prestado em atividade profissional elencada como perigosa, insalubre ou penosa em rol expedido pelo Poder Executivo (Decretos nºs 53.831/64 e 83.080/79), antes da edição da Lei n.º 9.032/95.</a:t>
            </a:r>
          </a:p>
          <a:p>
            <a:pPr marL="1080000" algn="just"/>
            <a:r>
              <a:rPr lang="pt-BR" dirty="0">
                <a:solidFill>
                  <a:srgbClr val="000068"/>
                </a:solidFill>
                <a:latin typeface="Trebuchet MS" pitchFamily="34" charset="0"/>
              </a:rPr>
              <a:t>2. A contagem ponderada do </a:t>
            </a:r>
            <a:r>
              <a:rPr lang="pt-BR" b="1" dirty="0">
                <a:solidFill>
                  <a:srgbClr val="000068"/>
                </a:solidFill>
                <a:latin typeface="Trebuchet MS" pitchFamily="34" charset="0"/>
              </a:rPr>
              <a:t>tempo de magistério</a:t>
            </a:r>
            <a:r>
              <a:rPr lang="pt-BR" dirty="0">
                <a:solidFill>
                  <a:srgbClr val="000068"/>
                </a:solidFill>
                <a:latin typeface="Trebuchet MS" pitchFamily="34" charset="0"/>
              </a:rPr>
              <a:t>, para fins de obtenção de aposentadoria por tempo de serviço comum, não encontra óbice, uma vez que </a:t>
            </a:r>
            <a:r>
              <a:rPr lang="pt-BR" b="1" dirty="0">
                <a:solidFill>
                  <a:srgbClr val="000068"/>
                </a:solidFill>
                <a:latin typeface="Trebuchet MS" pitchFamily="34" charset="0"/>
              </a:rPr>
              <a:t>a atividade era considerada penosa pelo Decreto n.º 53.831/64</a:t>
            </a:r>
            <a:r>
              <a:rPr lang="pt-BR" dirty="0">
                <a:solidFill>
                  <a:srgbClr val="000068"/>
                </a:solidFill>
                <a:latin typeface="Trebuchet MS" pitchFamily="34" charset="0"/>
              </a:rPr>
              <a:t>, cuja observância foi determinada pelo Decreto n.º 611/92.</a:t>
            </a:r>
          </a:p>
          <a:p>
            <a:pPr marL="1080000" algn="just"/>
            <a:r>
              <a:rPr lang="pt-BR" dirty="0">
                <a:solidFill>
                  <a:srgbClr val="000068"/>
                </a:solidFill>
                <a:latin typeface="Trebuchet MS" pitchFamily="34" charset="0"/>
              </a:rPr>
              <a:t>3. Recurso não conhecido." (REsp. 414.561/RS</a:t>
            </a:r>
            <a:r>
              <a:rPr lang="pt-BR" dirty="0" smtClean="0">
                <a:solidFill>
                  <a:srgbClr val="000068"/>
                </a:solidFill>
                <a:latin typeface="Trebuchet MS" pitchFamily="34" charset="0"/>
              </a:rPr>
              <a:t>, Rel</a:t>
            </a:r>
            <a:r>
              <a:rPr lang="pt-BR" dirty="0">
                <a:solidFill>
                  <a:srgbClr val="000068"/>
                </a:solidFill>
                <a:latin typeface="Trebuchet MS" pitchFamily="34" charset="0"/>
              </a:rPr>
              <a:t>. Min. Laurita Vaz, D.J. de 02/06/2003).”</a:t>
            </a:r>
          </a:p>
        </p:txBody>
      </p:sp>
      <p:sp>
        <p:nvSpPr>
          <p:cNvPr id="4" name="Retângulo 3"/>
          <p:cNvSpPr/>
          <p:nvPr/>
        </p:nvSpPr>
        <p:spPr>
          <a:xfrm>
            <a:off x="0" y="0"/>
            <a:ext cx="9144000" cy="26632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4"/>
          <p:cNvSpPr/>
          <p:nvPr/>
        </p:nvSpPr>
        <p:spPr>
          <a:xfrm>
            <a:off x="0" y="6591672"/>
            <a:ext cx="9144000" cy="266328"/>
          </a:xfrm>
          <a:prstGeom prst="rect">
            <a:avLst/>
          </a:prstGeom>
          <a:solidFill>
            <a:srgbClr val="0A7C28"/>
          </a:solidFill>
          <a:ln>
            <a:noFill/>
          </a:ln>
          <a:effectLst>
            <a:softEdge rad="635000"/>
          </a:effectLst>
          <a:scene3d>
            <a:camera prst="orthographicFront">
              <a:rot lat="0" lon="0" rev="0"/>
            </a:camera>
            <a:lightRig rig="contrasting" dir="t">
              <a:rot lat="0" lon="0" rev="7800000"/>
            </a:lightRig>
          </a:scene3d>
          <a:sp3d>
            <a:bevelT w="139700" h="139700"/>
          </a:sp3d>
        </p:spPr>
        <p:style>
          <a:lnRef idx="1">
            <a:schemeClr val="accent6"/>
          </a:lnRef>
          <a:fillRef idx="1002">
            <a:schemeClr val="dk1"/>
          </a:fillRef>
          <a:effectRef idx="2">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6285081"/>
      </p:ext>
    </p:extLst>
  </p:cSld>
  <p:clrMapOvr>
    <a:masterClrMapping/>
  </p:clrMapOvr>
  <mc:AlternateContent xmlns:mc="http://schemas.openxmlformats.org/markup-compatibility/2006" xmlns:p14="http://schemas.microsoft.com/office/powerpoint/2010/main">
    <mc:Choice Requires="p14">
      <p:transition p14:dur="0" advTm="40000"/>
    </mc:Choice>
    <mc:Fallback xmlns="">
      <p:transition advTm="40000"/>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TotalTime>
  <Words>741</Words>
  <Application>Microsoft Office PowerPoint</Application>
  <PresentationFormat>Apresentação na tela (4:3)</PresentationFormat>
  <Paragraphs>119</Paragraphs>
  <Slides>25</Slides>
  <Notes>1</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79</cp:revision>
  <dcterms:created xsi:type="dcterms:W3CDTF">2011-10-12T02:43:23Z</dcterms:created>
  <dcterms:modified xsi:type="dcterms:W3CDTF">2012-01-18T01:45:21Z</dcterms:modified>
</cp:coreProperties>
</file>